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28"/>
  </p:notesMasterIdLst>
  <p:handoutMasterIdLst>
    <p:handoutMasterId r:id="rId29"/>
  </p:handoutMasterIdLst>
  <p:sldIdLst>
    <p:sldId id="528" r:id="rId5"/>
    <p:sldId id="540" r:id="rId6"/>
    <p:sldId id="534" r:id="rId7"/>
    <p:sldId id="552" r:id="rId8"/>
    <p:sldId id="532" r:id="rId9"/>
    <p:sldId id="535" r:id="rId10"/>
    <p:sldId id="530" r:id="rId11"/>
    <p:sldId id="526" r:id="rId12"/>
    <p:sldId id="527" r:id="rId13"/>
    <p:sldId id="524" r:id="rId14"/>
    <p:sldId id="546" r:id="rId15"/>
    <p:sldId id="259" r:id="rId16"/>
    <p:sldId id="516" r:id="rId17"/>
    <p:sldId id="502" r:id="rId18"/>
    <p:sldId id="550" r:id="rId19"/>
    <p:sldId id="551" r:id="rId20"/>
    <p:sldId id="484" r:id="rId21"/>
    <p:sldId id="485" r:id="rId22"/>
    <p:sldId id="544" r:id="rId23"/>
    <p:sldId id="549" r:id="rId24"/>
    <p:sldId id="553" r:id="rId25"/>
    <p:sldId id="542" r:id="rId26"/>
    <p:sldId id="538" r:id="rId2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CEB5557-5E85-DD46-AE95-02F98D83E5C2}">
          <p14:sldIdLst>
            <p14:sldId id="528"/>
            <p14:sldId id="540"/>
          </p14:sldIdLst>
        </p14:section>
        <p14:section name="Ken" id="{AB3610DC-DF9C-1E49-9C7E-EFE6FDBC6363}">
          <p14:sldIdLst>
            <p14:sldId id="534"/>
            <p14:sldId id="552"/>
            <p14:sldId id="532"/>
            <p14:sldId id="535"/>
          </p14:sldIdLst>
        </p14:section>
        <p14:section name="Ken-Dustin" id="{86EDEC20-C910-4444-8EB9-D17384E0D35E}">
          <p14:sldIdLst>
            <p14:sldId id="530"/>
            <p14:sldId id="526"/>
            <p14:sldId id="527"/>
            <p14:sldId id="524"/>
            <p14:sldId id="546"/>
          </p14:sldIdLst>
        </p14:section>
        <p14:section name="Steve" id="{9E69590D-9EF5-5149-9129-2DD0538AE447}">
          <p14:sldIdLst>
            <p14:sldId id="259"/>
            <p14:sldId id="516"/>
            <p14:sldId id="502"/>
            <p14:sldId id="550"/>
            <p14:sldId id="551"/>
            <p14:sldId id="484"/>
            <p14:sldId id="485"/>
            <p14:sldId id="544"/>
            <p14:sldId id="549"/>
            <p14:sldId id="553"/>
          </p14:sldIdLst>
        </p14:section>
        <p14:section name="TransitiontoQuestions" id="{73C138A1-4F68-484B-B23B-4806D021CD83}">
          <p14:sldIdLst>
            <p14:sldId id="542"/>
            <p14:sldId id="53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3498DB"/>
    <a:srgbClr val="152F4E"/>
    <a:srgbClr val="B03AA6"/>
    <a:srgbClr val="194F83"/>
    <a:srgbClr val="72246C"/>
    <a:srgbClr val="88939B"/>
    <a:srgbClr val="D73E2F"/>
    <a:srgbClr val="96C9F3"/>
    <a:srgbClr val="2087D9"/>
    <a:srgbClr val="2575C3"/>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38" autoAdjust="0"/>
    <p:restoredTop sz="86093" autoAdjust="0"/>
  </p:normalViewPr>
  <p:slideViewPr>
    <p:cSldViewPr snapToGrid="0" snapToObjects="1">
      <p:cViewPr varScale="1">
        <p:scale>
          <a:sx n="114" d="100"/>
          <a:sy n="114" d="100"/>
        </p:scale>
        <p:origin x="-696" y="-96"/>
      </p:cViewPr>
      <p:guideLst>
        <p:guide orient="horz" pos="1620"/>
        <p:guide pos="2880"/>
      </p:guideLst>
    </p:cSldViewPr>
  </p:slideViewPr>
  <p:notesTextViewPr>
    <p:cViewPr>
      <p:scale>
        <a:sx n="85" d="100"/>
        <a:sy n="85" d="100"/>
      </p:scale>
      <p:origin x="0" y="0"/>
    </p:cViewPr>
  </p:notesTextViewPr>
  <p:sorterViewPr>
    <p:cViewPr>
      <p:scale>
        <a:sx n="197" d="100"/>
        <a:sy n="197"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notesMaster" Target="notesMasters/notesMaster1.xml"/><Relationship Id="rId29" Type="http://schemas.openxmlformats.org/officeDocument/2006/relationships/handoutMaster" Target="handoutMasters/handout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311C473-BEA0-1441-8055-AFEE970C93AE}" type="datetime1">
              <a:rPr lang="en-US" smtClean="0"/>
              <a:t>12/11/14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7127F87-B4F9-D04D-B9EB-B0143401CE48}" type="slidenum">
              <a:rPr lang="en-US" smtClean="0"/>
              <a:t>‹#›</a:t>
            </a:fld>
            <a:endParaRPr lang="en-US"/>
          </a:p>
        </p:txBody>
      </p:sp>
    </p:spTree>
    <p:extLst>
      <p:ext uri="{BB962C8B-B14F-4D97-AF65-F5344CB8AC3E}">
        <p14:creationId xmlns:p14="http://schemas.microsoft.com/office/powerpoint/2010/main" val="21587922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8D1E5C4-ACE4-304F-A870-F5774C1727DE}" type="datetime1">
              <a:rPr lang="en-US" smtClean="0"/>
              <a:t>12/11/14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BBD7D81-D864-B349-9FB4-613ED1F9D755}" type="slidenum">
              <a:rPr lang="en-US" smtClean="0"/>
              <a:t>‹#›</a:t>
            </a:fld>
            <a:endParaRPr lang="en-US"/>
          </a:p>
        </p:txBody>
      </p:sp>
    </p:spTree>
    <p:extLst>
      <p:ext uri="{BB962C8B-B14F-4D97-AF65-F5344CB8AC3E}">
        <p14:creationId xmlns:p14="http://schemas.microsoft.com/office/powerpoint/2010/main" val="326519253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u="none" strike="noStrike" kern="1200" dirty="0" smtClean="0">
                <a:solidFill>
                  <a:schemeClr val="tx1"/>
                </a:solidFill>
                <a:effectLst/>
                <a:latin typeface="+mn-lt"/>
                <a:ea typeface="+mn-ea"/>
                <a:cs typeface="+mn-cs"/>
              </a:rPr>
              <a:t>Clock</a:t>
            </a:r>
            <a:r>
              <a:rPr lang="en-US" sz="1200" u="none" strike="noStrike" kern="1200" baseline="0" dirty="0" smtClean="0">
                <a:solidFill>
                  <a:schemeClr val="tx1"/>
                </a:solidFill>
                <a:effectLst/>
                <a:latin typeface="+mn-lt"/>
                <a:ea typeface="+mn-ea"/>
                <a:cs typeface="+mn-cs"/>
              </a:rPr>
              <a:t> or a calendar</a:t>
            </a:r>
          </a:p>
          <a:p>
            <a:pPr lvl="0"/>
            <a:endParaRPr lang="en-US" sz="1200" u="none" strike="noStrike" kern="1200" baseline="0" dirty="0" smtClean="0">
              <a:solidFill>
                <a:schemeClr val="tx1"/>
              </a:solidFill>
              <a:effectLst/>
              <a:latin typeface="+mn-lt"/>
              <a:ea typeface="+mn-ea"/>
              <a:cs typeface="+mn-cs"/>
            </a:endParaRPr>
          </a:p>
          <a:p>
            <a:pPr lvl="0"/>
            <a:r>
              <a:rPr lang="en-US" sz="1200" u="none" strike="noStrike" kern="1200" baseline="0" dirty="0" smtClean="0">
                <a:solidFill>
                  <a:schemeClr val="tx1"/>
                </a:solidFill>
                <a:effectLst/>
                <a:latin typeface="+mn-lt"/>
                <a:ea typeface="+mn-ea"/>
                <a:cs typeface="+mn-cs"/>
              </a:rPr>
              <a:t>5 star rating</a:t>
            </a:r>
          </a:p>
          <a:p>
            <a:pPr lvl="0"/>
            <a:endParaRPr lang="en-US" sz="1200" u="none" strike="noStrike" kern="1200" baseline="0" dirty="0" smtClean="0">
              <a:solidFill>
                <a:schemeClr val="tx1"/>
              </a:solidFill>
              <a:effectLst/>
              <a:latin typeface="+mn-lt"/>
              <a:ea typeface="+mn-ea"/>
              <a:cs typeface="+mn-cs"/>
            </a:endParaRPr>
          </a:p>
          <a:p>
            <a:pPr lvl="0"/>
            <a:r>
              <a:rPr lang="en-US" sz="1200" u="none" strike="noStrike" kern="1200" baseline="0" dirty="0" smtClean="0">
                <a:solidFill>
                  <a:schemeClr val="tx1"/>
                </a:solidFill>
                <a:effectLst/>
                <a:latin typeface="+mn-lt"/>
                <a:ea typeface="+mn-ea"/>
                <a:cs typeface="+mn-cs"/>
              </a:rPr>
              <a:t>Graph for insights</a:t>
            </a:r>
          </a:p>
          <a:p>
            <a:pPr lvl="0"/>
            <a:endParaRPr lang="en-US" sz="1200" u="none" strike="noStrike" kern="1200" baseline="0" dirty="0" smtClean="0">
              <a:solidFill>
                <a:schemeClr val="tx1"/>
              </a:solidFill>
              <a:effectLst/>
              <a:latin typeface="+mn-lt"/>
              <a:ea typeface="+mn-ea"/>
              <a:cs typeface="+mn-cs"/>
            </a:endParaRPr>
          </a:p>
          <a:p>
            <a:pPr lvl="0"/>
            <a:r>
              <a:rPr lang="en-US" sz="1200" u="none" strike="noStrike" kern="1200" baseline="0" dirty="0" smtClean="0">
                <a:solidFill>
                  <a:schemeClr val="tx1"/>
                </a:solidFill>
                <a:effectLst/>
                <a:latin typeface="+mn-lt"/>
                <a:ea typeface="+mn-ea"/>
                <a:cs typeface="+mn-cs"/>
              </a:rPr>
              <a:t>Wearable watch</a:t>
            </a:r>
          </a:p>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t>5</a:t>
            </a:fld>
            <a:endParaRPr lang="en-US"/>
          </a:p>
        </p:txBody>
      </p:sp>
    </p:spTree>
    <p:extLst>
      <p:ext uri="{BB962C8B-B14F-4D97-AF65-F5344CB8AC3E}">
        <p14:creationId xmlns:p14="http://schemas.microsoft.com/office/powerpoint/2010/main" val="532744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Anything</a:t>
            </a:r>
            <a:r>
              <a:rPr lang="en-US" sz="1200" kern="1200" baseline="0" dirty="0" smtClean="0">
                <a:solidFill>
                  <a:schemeClr val="tx1"/>
                </a:solidFill>
                <a:effectLst/>
                <a:latin typeface="+mn-lt"/>
                <a:ea typeface="+mn-ea"/>
                <a:cs typeface="+mn-cs"/>
              </a:rPr>
              <a:t> you</a:t>
            </a:r>
            <a:r>
              <a:rPr lang="en-US" sz="1200" kern="1200" dirty="0" smtClean="0">
                <a:solidFill>
                  <a:schemeClr val="tx1"/>
                </a:solidFill>
                <a:effectLst/>
                <a:latin typeface="+mn-lt"/>
                <a:ea typeface="+mn-ea"/>
                <a:cs typeface="+mn-cs"/>
              </a:rPr>
              <a:t> can do in Objective-c and Java you can do in C# with Xamarin and Visual Studio.  </a:t>
            </a:r>
          </a:p>
          <a:p>
            <a:r>
              <a:rPr lang="en-US" sz="1200" kern="1200" dirty="0" smtClean="0">
                <a:solidFill>
                  <a:schemeClr val="tx1"/>
                </a:solidFill>
                <a:effectLst/>
                <a:latin typeface="+mn-lt"/>
                <a:ea typeface="+mn-ea"/>
                <a:cs typeface="+mn-cs"/>
              </a:rPr>
              <a:t>Often we will get the question, “Is this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or Android feature or functionality possible in Xamarin?” And the answer is always simple</a:t>
            </a:r>
            <a:r>
              <a:rPr lang="en-US" sz="1200" kern="1200" baseline="0" dirty="0" smtClean="0">
                <a:solidFill>
                  <a:schemeClr val="tx1"/>
                </a:solidFill>
                <a:effectLst/>
                <a:latin typeface="+mn-lt"/>
                <a:ea typeface="+mn-ea"/>
                <a:cs typeface="+mn-cs"/>
              </a:rPr>
              <a:t> - </a:t>
            </a:r>
            <a:r>
              <a:rPr lang="en-US" sz="1200" kern="1200" dirty="0" smtClean="0">
                <a:solidFill>
                  <a:schemeClr val="tx1"/>
                </a:solidFill>
                <a:effectLst/>
                <a:latin typeface="+mn-lt"/>
                <a:ea typeface="+mn-ea"/>
                <a:cs typeface="+mn-cs"/>
              </a:rPr>
              <a:t>If it is possible to write this code in Objective-C or Java, you can do the same thing in C#, </a:t>
            </a:r>
            <a:r>
              <a:rPr lang="en-US" sz="1200" i="1" kern="1200" dirty="0" smtClean="0">
                <a:solidFill>
                  <a:schemeClr val="tx1"/>
                </a:solidFill>
                <a:effectLst/>
                <a:latin typeface="+mn-lt"/>
                <a:ea typeface="+mn-ea"/>
                <a:cs typeface="+mn-cs"/>
              </a:rPr>
              <a:t>using</a:t>
            </a:r>
            <a:r>
              <a:rPr lang="en-US" sz="1200" kern="1200" dirty="0" smtClean="0">
                <a:solidFill>
                  <a:schemeClr val="tx1"/>
                </a:solidFill>
                <a:effectLst/>
                <a:latin typeface="+mn-lt"/>
                <a:ea typeface="+mn-ea"/>
                <a:cs typeface="+mn-cs"/>
              </a:rPr>
              <a:t> Xamarin.</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17</a:t>
            </a:fld>
            <a:endParaRPr lang="en-US"/>
          </a:p>
        </p:txBody>
      </p:sp>
    </p:spTree>
    <p:extLst>
      <p:ext uri="{BB962C8B-B14F-4D97-AF65-F5344CB8AC3E}">
        <p14:creationId xmlns:p14="http://schemas.microsoft.com/office/powerpoint/2010/main" val="1855279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18</a:t>
            </a:fld>
            <a:endParaRPr lang="en-US"/>
          </a:p>
        </p:txBody>
      </p:sp>
    </p:spTree>
    <p:extLst>
      <p:ext uri="{BB962C8B-B14F-4D97-AF65-F5344CB8AC3E}">
        <p14:creationId xmlns:p14="http://schemas.microsoft.com/office/powerpoint/2010/main" val="8388615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19</a:t>
            </a:fld>
            <a:endParaRPr lang="en-US"/>
          </a:p>
        </p:txBody>
      </p:sp>
    </p:spTree>
    <p:extLst>
      <p:ext uri="{BB962C8B-B14F-4D97-AF65-F5344CB8AC3E}">
        <p14:creationId xmlns:p14="http://schemas.microsoft.com/office/powerpoint/2010/main" val="2502794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[When we open the call have the </a:t>
            </a:r>
            <a:r>
              <a:rPr lang="en-US" sz="1200" kern="1200" dirty="0" err="1" smtClean="0">
                <a:solidFill>
                  <a:schemeClr val="tx1"/>
                </a:solidFill>
                <a:latin typeface="+mn-lt"/>
                <a:ea typeface="+mn-ea"/>
                <a:cs typeface="+mn-cs"/>
              </a:rPr>
              <a:t>Xamarin</a:t>
            </a:r>
            <a:r>
              <a:rPr lang="en-US" sz="1200" kern="1200" dirty="0" smtClean="0">
                <a:solidFill>
                  <a:schemeClr val="tx1"/>
                </a:solidFill>
                <a:latin typeface="+mn-lt"/>
                <a:ea typeface="+mn-ea"/>
                <a:cs typeface="+mn-cs"/>
              </a:rPr>
              <a:t> cover slide showing. Adjust subtitle of cover slide to customer requirements and use case.]  Just as a quick check, can everyone seen my screen? Enterprise mobile apps, cross-platform that works?    Yes? Fantastic.  Great talking to you today. How are you? Customer, where are you located? I saw from your </a:t>
            </a:r>
            <a:r>
              <a:rPr lang="en-US" sz="1200" kern="1200" dirty="0" err="1" smtClean="0">
                <a:solidFill>
                  <a:schemeClr val="tx1"/>
                </a:solidFill>
                <a:latin typeface="+mn-lt"/>
                <a:ea typeface="+mn-ea"/>
                <a:cs typeface="+mn-cs"/>
              </a:rPr>
              <a:t>linkedin</a:t>
            </a:r>
            <a:r>
              <a:rPr lang="en-US" sz="1200" kern="1200" dirty="0" smtClean="0">
                <a:solidFill>
                  <a:schemeClr val="tx1"/>
                </a:solidFill>
                <a:latin typeface="+mn-lt"/>
                <a:ea typeface="+mn-ea"/>
                <a:cs typeface="+mn-cs"/>
              </a:rPr>
              <a:t> that you’re based in Boston, is that right? </a:t>
            </a:r>
            <a:r>
              <a:rPr lang="en-US" sz="1200" kern="1200" dirty="0" err="1" smtClean="0">
                <a:solidFill>
                  <a:schemeClr val="tx1"/>
                </a:solidFill>
                <a:latin typeface="+mn-lt"/>
                <a:ea typeface="+mn-ea"/>
                <a:cs typeface="+mn-cs"/>
              </a:rPr>
              <a:t>Xamarin</a:t>
            </a:r>
            <a:r>
              <a:rPr lang="en-US" sz="1200" kern="1200" dirty="0" smtClean="0">
                <a:solidFill>
                  <a:schemeClr val="tx1"/>
                </a:solidFill>
                <a:latin typeface="+mn-lt"/>
                <a:ea typeface="+mn-ea"/>
                <a:cs typeface="+mn-cs"/>
              </a:rPr>
              <a:t> is based in san </a:t>
            </a:r>
            <a:r>
              <a:rPr lang="en-US" sz="1200" kern="1200" dirty="0" err="1" smtClean="0">
                <a:solidFill>
                  <a:schemeClr val="tx1"/>
                </a:solidFill>
                <a:latin typeface="+mn-lt"/>
                <a:ea typeface="+mn-ea"/>
                <a:cs typeface="+mn-cs"/>
              </a:rPr>
              <a:t>francisco</a:t>
            </a:r>
            <a:r>
              <a:rPr lang="en-US" sz="1200" kern="1200" dirty="0" smtClean="0">
                <a:solidFill>
                  <a:schemeClr val="tx1"/>
                </a:solidFill>
                <a:latin typeface="+mn-lt"/>
                <a:ea typeface="+mn-ea"/>
                <a:cs typeface="+mn-cs"/>
              </a:rPr>
              <a:t> and we really like the weather here. &lt;insert appropriate conversation to build a connection&gt;  Customer, who else will be joining the call from your side? Are we waiting for anyone else to join from your side?    Why don’t we start with a quick round of introductions?  Customer, do you want to start on your side, give everybody a moment to introduce themselves, and maybe give a brief background and cover their particular goals for this call with </a:t>
            </a:r>
            <a:r>
              <a:rPr lang="en-US" sz="1200" kern="1200" dirty="0" err="1" smtClean="0">
                <a:solidFill>
                  <a:schemeClr val="tx1"/>
                </a:solidFill>
                <a:latin typeface="+mn-lt"/>
                <a:ea typeface="+mn-ea"/>
                <a:cs typeface="+mn-cs"/>
              </a:rPr>
              <a:t>Xamarin</a:t>
            </a:r>
            <a:r>
              <a:rPr lang="en-US" sz="1200" kern="1200" dirty="0" smtClean="0">
                <a:solidFill>
                  <a:schemeClr val="tx1"/>
                </a:solidFill>
                <a:latin typeface="+mn-lt"/>
                <a:ea typeface="+mn-ea"/>
                <a:cs typeface="+mn-cs"/>
              </a:rPr>
              <a:t>.    [Customer is making introductions.]</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20</a:t>
            </a:fld>
            <a:endParaRPr lang="en-US"/>
          </a:p>
        </p:txBody>
      </p:sp>
    </p:spTree>
    <p:extLst>
      <p:ext uri="{BB962C8B-B14F-4D97-AF65-F5344CB8AC3E}">
        <p14:creationId xmlns:p14="http://schemas.microsoft.com/office/powerpoint/2010/main" val="16238433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[When we open the call have the </a:t>
            </a:r>
            <a:r>
              <a:rPr lang="en-US" sz="1200" kern="1200" dirty="0" err="1" smtClean="0">
                <a:solidFill>
                  <a:schemeClr val="tx1"/>
                </a:solidFill>
                <a:latin typeface="+mn-lt"/>
                <a:ea typeface="+mn-ea"/>
                <a:cs typeface="+mn-cs"/>
              </a:rPr>
              <a:t>Xamarin</a:t>
            </a:r>
            <a:r>
              <a:rPr lang="en-US" sz="1200" kern="1200" dirty="0" smtClean="0">
                <a:solidFill>
                  <a:schemeClr val="tx1"/>
                </a:solidFill>
                <a:latin typeface="+mn-lt"/>
                <a:ea typeface="+mn-ea"/>
                <a:cs typeface="+mn-cs"/>
              </a:rPr>
              <a:t> cover slide showing. Adjust subtitle of cover slide to customer requirements and use case.]  Just as a quick check, can everyone seen my screen? Enterprise mobile apps, cross-platform that works?    Yes? Fantastic.  Great talking to you today. How are you? Customer, where are you located? I saw from your </a:t>
            </a:r>
            <a:r>
              <a:rPr lang="en-US" sz="1200" kern="1200" dirty="0" err="1" smtClean="0">
                <a:solidFill>
                  <a:schemeClr val="tx1"/>
                </a:solidFill>
                <a:latin typeface="+mn-lt"/>
                <a:ea typeface="+mn-ea"/>
                <a:cs typeface="+mn-cs"/>
              </a:rPr>
              <a:t>linkedin</a:t>
            </a:r>
            <a:r>
              <a:rPr lang="en-US" sz="1200" kern="1200" dirty="0" smtClean="0">
                <a:solidFill>
                  <a:schemeClr val="tx1"/>
                </a:solidFill>
                <a:latin typeface="+mn-lt"/>
                <a:ea typeface="+mn-ea"/>
                <a:cs typeface="+mn-cs"/>
              </a:rPr>
              <a:t> that you’re based in Boston, is that right? </a:t>
            </a:r>
            <a:r>
              <a:rPr lang="en-US" sz="1200" kern="1200" dirty="0" err="1" smtClean="0">
                <a:solidFill>
                  <a:schemeClr val="tx1"/>
                </a:solidFill>
                <a:latin typeface="+mn-lt"/>
                <a:ea typeface="+mn-ea"/>
                <a:cs typeface="+mn-cs"/>
              </a:rPr>
              <a:t>Xamarin</a:t>
            </a:r>
            <a:r>
              <a:rPr lang="en-US" sz="1200" kern="1200" dirty="0" smtClean="0">
                <a:solidFill>
                  <a:schemeClr val="tx1"/>
                </a:solidFill>
                <a:latin typeface="+mn-lt"/>
                <a:ea typeface="+mn-ea"/>
                <a:cs typeface="+mn-cs"/>
              </a:rPr>
              <a:t> is based in san </a:t>
            </a:r>
            <a:r>
              <a:rPr lang="en-US" sz="1200" kern="1200" dirty="0" err="1" smtClean="0">
                <a:solidFill>
                  <a:schemeClr val="tx1"/>
                </a:solidFill>
                <a:latin typeface="+mn-lt"/>
                <a:ea typeface="+mn-ea"/>
                <a:cs typeface="+mn-cs"/>
              </a:rPr>
              <a:t>francisco</a:t>
            </a:r>
            <a:r>
              <a:rPr lang="en-US" sz="1200" kern="1200" dirty="0" smtClean="0">
                <a:solidFill>
                  <a:schemeClr val="tx1"/>
                </a:solidFill>
                <a:latin typeface="+mn-lt"/>
                <a:ea typeface="+mn-ea"/>
                <a:cs typeface="+mn-cs"/>
              </a:rPr>
              <a:t> and we really like the weather here. &lt;insert appropriate conversation to build a connection&gt;  Customer, who else will be joining the call from your side? Are we waiting for anyone else to join from your side?    Why don’t we start with a quick round of introductions?  Customer, do you want to start on your side, give everybody a moment to introduce themselves, and maybe give a brief background and cover their particular goals for this call with </a:t>
            </a:r>
            <a:r>
              <a:rPr lang="en-US" sz="1200" kern="1200" dirty="0" err="1" smtClean="0">
                <a:solidFill>
                  <a:schemeClr val="tx1"/>
                </a:solidFill>
                <a:latin typeface="+mn-lt"/>
                <a:ea typeface="+mn-ea"/>
                <a:cs typeface="+mn-cs"/>
              </a:rPr>
              <a:t>Xamarin</a:t>
            </a:r>
            <a:r>
              <a:rPr lang="en-US" sz="1200" kern="1200" dirty="0" smtClean="0">
                <a:solidFill>
                  <a:schemeClr val="tx1"/>
                </a:solidFill>
                <a:latin typeface="+mn-lt"/>
                <a:ea typeface="+mn-ea"/>
                <a:cs typeface="+mn-cs"/>
              </a:rPr>
              <a:t>.    [Customer is making introductions.]</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21</a:t>
            </a:fld>
            <a:endParaRPr lang="en-US"/>
          </a:p>
        </p:txBody>
      </p:sp>
    </p:spTree>
    <p:extLst>
      <p:ext uri="{BB962C8B-B14F-4D97-AF65-F5344CB8AC3E}">
        <p14:creationId xmlns:p14="http://schemas.microsoft.com/office/powerpoint/2010/main" val="16238433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22</a:t>
            </a:fld>
            <a:endParaRPr lang="en-US"/>
          </a:p>
        </p:txBody>
      </p:sp>
    </p:spTree>
    <p:extLst>
      <p:ext uri="{BB962C8B-B14F-4D97-AF65-F5344CB8AC3E}">
        <p14:creationId xmlns:p14="http://schemas.microsoft.com/office/powerpoint/2010/main" val="25027945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latin typeface="Calibri"/>
              </a:rPr>
              <a:pPr/>
              <a:t>23</a:t>
            </a:fld>
            <a:endParaRPr lang="en-US">
              <a:solidFill>
                <a:prstClr val="black"/>
              </a:solidFill>
              <a:latin typeface="Calibri"/>
            </a:endParaRPr>
          </a:p>
        </p:txBody>
      </p:sp>
    </p:spTree>
    <p:extLst>
      <p:ext uri="{BB962C8B-B14F-4D97-AF65-F5344CB8AC3E}">
        <p14:creationId xmlns:p14="http://schemas.microsoft.com/office/powerpoint/2010/main" val="3916739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One of the powerful things about the Xamarin 3 Platform is how relevant it is for Enterprise types of scenarios. We spend a lot of time talking about the UI itself, but the way that we’ve architected the CRM application is pretty advanced, utilizing libraries that are available from major cloud providers and plugging it into Xamarin 3 very effortlessly. For data access, we’re utilizing SQL LIKE, which is an open source database that runs on each of the devices. For offline capability and local data access, we’ve structured the projects for business logic data access and presentation code in our Visual Studio projects to make sure that we have native performance and fast in response performance on each platform. What we’re also doing is data synchronization with a cloud database, utilizing that as the hub to synchronize data across devices.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 this case, we’re utilizing Azure Mobile Services, which provides a synch framework for synchronizing of a SQL LIKE database with an Azure SQL database. Other cloud capabilities that you can easily plug into, whether it was Azure or another vendor, are things like push notifications, as well as advanced authentication for Active Directory or other </a:t>
            </a:r>
            <a:r>
              <a:rPr lang="en-US" sz="1200" kern="1200" dirty="0" err="1" smtClean="0">
                <a:solidFill>
                  <a:schemeClr val="tx1"/>
                </a:solidFill>
                <a:effectLst/>
                <a:latin typeface="+mn-lt"/>
                <a:ea typeface="+mn-ea"/>
                <a:cs typeface="+mn-cs"/>
              </a:rPr>
              <a:t>OAuth</a:t>
            </a:r>
            <a:r>
              <a:rPr lang="en-US" sz="1200" kern="1200" dirty="0" smtClean="0">
                <a:solidFill>
                  <a:schemeClr val="tx1"/>
                </a:solidFill>
                <a:effectLst/>
                <a:latin typeface="+mn-lt"/>
                <a:ea typeface="+mn-ea"/>
                <a:cs typeface="+mn-cs"/>
              </a:rPr>
              <a:t> providers, say whether it’s Google or Twitter or a live type of ID. Utilizing these cloud services is not only very easy and quick to do, and plugging in to existing rest and web services. What this really provides is capabilities to bring that data from a device and bringing it back to either on premises or your existing systems record. It’s really bridging that gap between having a device out in the wild, and then safely and securely accessing data back on an existing system.</a:t>
            </a:r>
            <a:endParaRPr lang="en-US" baseline="0" dirty="0" smtClean="0"/>
          </a:p>
        </p:txBody>
      </p:sp>
      <p:sp>
        <p:nvSpPr>
          <p:cNvPr id="4" name="Slide Number Placeholder 3"/>
          <p:cNvSpPr>
            <a:spLocks noGrp="1"/>
          </p:cNvSpPr>
          <p:nvPr>
            <p:ph type="sldNum" sz="quarter" idx="10"/>
          </p:nvPr>
        </p:nvSpPr>
        <p:spPr/>
        <p:txBody>
          <a:bodyPr/>
          <a:lstStyle/>
          <a:p>
            <a:fld id="{ABBD7D81-D864-B349-9FB4-613ED1F9D755}" type="slidenum">
              <a:rPr lang="en-US" smtClean="0"/>
              <a:t>6</a:t>
            </a:fld>
            <a:endParaRPr lang="en-US"/>
          </a:p>
        </p:txBody>
      </p:sp>
    </p:spTree>
    <p:extLst>
      <p:ext uri="{BB962C8B-B14F-4D97-AF65-F5344CB8AC3E}">
        <p14:creationId xmlns:p14="http://schemas.microsoft.com/office/powerpoint/2010/main" val="1687030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8" name="Rectangle 6"/>
          <p:cNvSpPr>
            <a:spLocks noGrp="1" noChangeArrowheads="1"/>
          </p:cNvSpPr>
          <p:nvPr>
            <p:ph type="sldNum" sz="quarter" idx="5"/>
          </p:nvPr>
        </p:nvSpPr>
        <p:spPr bwMode="auto">
          <a:xfrm>
            <a:off x="3884613" y="8685213"/>
            <a:ext cx="2971800" cy="457200"/>
          </a:xfrm>
          <a:prstGeom prst="rect">
            <a:avLst/>
          </a:prstGeom>
          <a:ln>
            <a:miter lim="800000"/>
            <a:headEnd/>
            <a:tailEnd/>
          </a:ln>
        </p:spPr>
        <p:txBody>
          <a:bodyPr wrap="square" numCol="1" anchorCtr="0" compatLnSpc="1">
            <a:prstTxWarp prst="textNoShape">
              <a:avLst/>
            </a:prstTxWarp>
          </a:bodyPr>
          <a:lstStyle/>
          <a:p>
            <a:pPr fontAlgn="base">
              <a:spcBef>
                <a:spcPct val="0"/>
              </a:spcBef>
              <a:spcAft>
                <a:spcPct val="0"/>
              </a:spcAft>
              <a:defRPr/>
            </a:pPr>
            <a:fld id="{9638CF45-6B01-4D8D-9535-55EB5BAECF72}" type="slidenum">
              <a:rPr lang="en-US">
                <a:cs typeface="Arial" charset="0"/>
              </a:rPr>
              <a:pPr fontAlgn="base">
                <a:spcBef>
                  <a:spcPct val="0"/>
                </a:spcBef>
                <a:spcAft>
                  <a:spcPct val="0"/>
                </a:spcAft>
                <a:defRPr/>
              </a:pPr>
              <a:t>8</a:t>
            </a:fld>
            <a:endParaRPr lang="en-US">
              <a:cs typeface="Arial" charset="0"/>
            </a:endParaRPr>
          </a:p>
        </p:txBody>
      </p:sp>
      <p:sp>
        <p:nvSpPr>
          <p:cNvPr id="22531" name="Rectangle 1"/>
          <p:cNvSpPr>
            <a:spLocks noGrp="1" noRot="1" noChangeAspect="1" noChangeArrowheads="1"/>
          </p:cNvSpPr>
          <p:nvPr>
            <p:ph type="sldImg"/>
          </p:nvPr>
        </p:nvSpPr>
        <p:spPr bwMode="auto">
          <a:xfrm>
            <a:off x="381000" y="693738"/>
            <a:ext cx="6096000" cy="3429000"/>
          </a:xfrm>
          <a:solidFill>
            <a:srgbClr val="FFFFFF"/>
          </a:solidFill>
          <a:ln>
            <a:solidFill>
              <a:srgbClr val="000000"/>
            </a:solidFill>
            <a:miter lim="800000"/>
            <a:headEnd/>
            <a:tailEnd/>
          </a:ln>
        </p:spPr>
      </p:sp>
      <p:sp>
        <p:nvSpPr>
          <p:cNvPr id="22532" name="Rectangle 2"/>
          <p:cNvSpPr>
            <a:spLocks noGrp="1" noChangeArrowheads="1"/>
          </p:cNvSpPr>
          <p:nvPr>
            <p:ph type="body" idx="1"/>
          </p:nvPr>
        </p:nvSpPr>
        <p:spPr bwMode="auto">
          <a:xfrm>
            <a:off x="685800" y="4341813"/>
            <a:ext cx="5487988" cy="4114800"/>
          </a:xfrm>
          <a:noFill/>
        </p:spPr>
        <p:txBody>
          <a:bodyPr wrap="none" numCol="1" anchor="ctr" anchorCtr="0" compatLnSpc="1">
            <a:prstTxWarp prst="textNoShape">
              <a:avLst/>
            </a:prstTxWarp>
          </a:bodyPr>
          <a:lstStyle/>
          <a:p>
            <a:pPr eaLnBrk="1" hangingPunct="1">
              <a:spcBef>
                <a:spcPct val="0"/>
              </a:spcBef>
            </a:pPr>
            <a:endParaRPr lang="en-US" smtClean="0"/>
          </a:p>
        </p:txBody>
      </p:sp>
    </p:spTree>
    <p:extLst>
      <p:ext uri="{BB962C8B-B14F-4D97-AF65-F5344CB8AC3E}">
        <p14:creationId xmlns:p14="http://schemas.microsoft.com/office/powerpoint/2010/main" val="2028948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IBM released through the Xamarin Component Store an SDK that makes it easy for developers to integrate, secure and manage Xamarin apps using IBM </a:t>
            </a:r>
            <a:r>
              <a:rPr lang="en-US" sz="1200" kern="1200" dirty="0" err="1" smtClean="0">
                <a:solidFill>
                  <a:schemeClr val="tx1"/>
                </a:solidFill>
                <a:effectLst/>
                <a:latin typeface="+mn-lt"/>
                <a:ea typeface="+mn-ea"/>
                <a:cs typeface="+mn-cs"/>
              </a:rPr>
              <a:t>Worklight</a:t>
            </a:r>
            <a:r>
              <a:rPr lang="en-US" sz="1200" kern="1200" dirty="0" smtClean="0">
                <a:solidFill>
                  <a:schemeClr val="tx1"/>
                </a:solidFill>
                <a:effectLst/>
                <a:latin typeface="+mn-lt"/>
                <a:ea typeface="+mn-ea"/>
                <a:cs typeface="+mn-cs"/>
              </a:rPr>
              <a:t>, directly from within Visual Studio and Xamarin Studio.  Every successful mobile app needs a consumer-grade front-end and an enterprise-grade backend, and this partnership provides an end-to-end solution for our joint customers. </a:t>
            </a:r>
          </a:p>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11</a:t>
            </a:fld>
            <a:endParaRPr lang="en-US"/>
          </a:p>
        </p:txBody>
      </p:sp>
    </p:spTree>
    <p:extLst>
      <p:ext uri="{BB962C8B-B14F-4D97-AF65-F5344CB8AC3E}">
        <p14:creationId xmlns:p14="http://schemas.microsoft.com/office/powerpoint/2010/main" val="3916739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12</a:t>
            </a:fld>
            <a:endParaRPr lang="en-US"/>
          </a:p>
        </p:txBody>
      </p:sp>
    </p:spTree>
    <p:extLst>
      <p:ext uri="{BB962C8B-B14F-4D97-AF65-F5344CB8AC3E}">
        <p14:creationId xmlns:p14="http://schemas.microsoft.com/office/powerpoint/2010/main" val="2502794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Want a slide that introduces the platform right away.  What is the </a:t>
            </a:r>
            <a:r>
              <a:rPr lang="en-US" dirty="0" err="1" smtClean="0"/>
              <a:t>xamarin</a:t>
            </a:r>
            <a:r>
              <a:rPr lang="en-US" dirty="0" smtClean="0"/>
              <a:t> platform</a:t>
            </a:r>
            <a:r>
              <a:rPr lang="en-US" baseline="0" dirty="0" smtClean="0"/>
              <a:t> in 20 words.</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13</a:t>
            </a:fld>
            <a:endParaRPr lang="en-US"/>
          </a:p>
        </p:txBody>
      </p:sp>
    </p:spTree>
    <p:extLst>
      <p:ext uri="{BB962C8B-B14F-4D97-AF65-F5344CB8AC3E}">
        <p14:creationId xmlns:p14="http://schemas.microsoft.com/office/powerpoint/2010/main" val="8388615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Removed 10year reference….This</a:t>
            </a:r>
            <a:r>
              <a:rPr lang="en-US" baseline="0" dirty="0" smtClean="0"/>
              <a:t> slides references the mono technology which hasn’t been introduced yet and is confusing for people.</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14</a:t>
            </a:fld>
            <a:endParaRPr lang="en-US"/>
          </a:p>
        </p:txBody>
      </p:sp>
    </p:spTree>
    <p:extLst>
      <p:ext uri="{BB962C8B-B14F-4D97-AF65-F5344CB8AC3E}">
        <p14:creationId xmlns:p14="http://schemas.microsoft.com/office/powerpoint/2010/main" val="1870567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US" sz="1200" kern="1200" dirty="0" smtClean="0">
                <a:solidFill>
                  <a:schemeClr val="tx1"/>
                </a:solidFill>
                <a:effectLst/>
                <a:latin typeface="+mn-lt"/>
                <a:ea typeface="+mn-ea"/>
                <a:cs typeface="+mn-cs"/>
              </a:rPr>
              <a:t>Xamarin allows developers to actually write fully native, cross-platform applications in C#. Xamarin </a:t>
            </a:r>
            <a:r>
              <a:rPr lang="en-US" sz="1200" kern="1200" dirty="0" err="1" smtClean="0">
                <a:solidFill>
                  <a:schemeClr val="tx1"/>
                </a:solidFill>
                <a:effectLst/>
                <a:latin typeface="+mn-lt"/>
                <a:ea typeface="+mn-ea"/>
                <a:cs typeface="+mn-cs"/>
              </a:rPr>
              <a:t>exposse</a:t>
            </a:r>
            <a:r>
              <a:rPr lang="en-US" sz="1200" kern="1200" dirty="0" smtClean="0">
                <a:solidFill>
                  <a:schemeClr val="tx1"/>
                </a:solidFill>
                <a:effectLst/>
                <a:latin typeface="+mn-lt"/>
                <a:ea typeface="+mn-ea"/>
                <a:cs typeface="+mn-cs"/>
              </a:rPr>
              <a:t> 100% of the native APIs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Android, and Windows which really means that anything you can do with Objective C or Java you can do with Xamarin as well. 100% of your code is in C# and you have access to 100% percent of the native APIs. Xamarin apps are always 100% native apps.  </a:t>
            </a:r>
          </a:p>
          <a:p>
            <a:r>
              <a:rPr lang="en-US" sz="1200" kern="1200" dirty="0" smtClean="0">
                <a:solidFill>
                  <a:schemeClr val="tx1"/>
                </a:solidFill>
                <a:effectLst/>
                <a:latin typeface="+mn-lt"/>
                <a:ea typeface="+mn-ea"/>
                <a:cs typeface="+mn-cs"/>
              </a:rPr>
              <a:t> </a:t>
            </a:r>
          </a:p>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t>15</a:t>
            </a:fld>
            <a:endParaRPr lang="en-US"/>
          </a:p>
        </p:txBody>
      </p:sp>
    </p:spTree>
    <p:extLst>
      <p:ext uri="{BB962C8B-B14F-4D97-AF65-F5344CB8AC3E}">
        <p14:creationId xmlns:p14="http://schemas.microsoft.com/office/powerpoint/2010/main" val="532744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US" sz="1200" kern="1200" dirty="0" smtClean="0">
                <a:solidFill>
                  <a:schemeClr val="tx1"/>
                </a:solidFill>
                <a:effectLst/>
                <a:latin typeface="+mn-lt"/>
                <a:ea typeface="+mn-ea"/>
                <a:cs typeface="+mn-cs"/>
              </a:rPr>
              <a:t>Xamarin allows developers to actually write fully native, cross-platform applications in C#. Xamarin </a:t>
            </a:r>
            <a:r>
              <a:rPr lang="en-US" sz="1200" kern="1200" dirty="0" err="1" smtClean="0">
                <a:solidFill>
                  <a:schemeClr val="tx1"/>
                </a:solidFill>
                <a:effectLst/>
                <a:latin typeface="+mn-lt"/>
                <a:ea typeface="+mn-ea"/>
                <a:cs typeface="+mn-cs"/>
              </a:rPr>
              <a:t>exposse</a:t>
            </a:r>
            <a:r>
              <a:rPr lang="en-US" sz="1200" kern="1200" dirty="0" smtClean="0">
                <a:solidFill>
                  <a:schemeClr val="tx1"/>
                </a:solidFill>
                <a:effectLst/>
                <a:latin typeface="+mn-lt"/>
                <a:ea typeface="+mn-ea"/>
                <a:cs typeface="+mn-cs"/>
              </a:rPr>
              <a:t> 100% of the native APIs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Android, and Windows which really means that anything you can do with Objective C or Java you can do with Xamarin as well. 100% of your code is in C# and you have access to 100% percent of the native APIs. Xamarin apps are always 100% native apps.  </a:t>
            </a:r>
          </a:p>
          <a:p>
            <a:r>
              <a:rPr lang="en-US" sz="1200" kern="1200" dirty="0" smtClean="0">
                <a:solidFill>
                  <a:schemeClr val="tx1"/>
                </a:solidFill>
                <a:effectLst/>
                <a:latin typeface="+mn-lt"/>
                <a:ea typeface="+mn-ea"/>
                <a:cs typeface="+mn-cs"/>
              </a:rPr>
              <a:t> </a:t>
            </a:r>
          </a:p>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t>16</a:t>
            </a:fld>
            <a:endParaRPr lang="en-US"/>
          </a:p>
        </p:txBody>
      </p:sp>
    </p:spTree>
    <p:extLst>
      <p:ext uri="{BB962C8B-B14F-4D97-AF65-F5344CB8AC3E}">
        <p14:creationId xmlns:p14="http://schemas.microsoft.com/office/powerpoint/2010/main" val="532744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descr="bg-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963"/>
            <a:ext cx="9198376" cy="5187163"/>
          </a:xfrm>
          <a:prstGeom prst="rect">
            <a:avLst/>
          </a:prstGeom>
        </p:spPr>
      </p:pic>
      <p:sp>
        <p:nvSpPr>
          <p:cNvPr id="3" name="Subtitle 2"/>
          <p:cNvSpPr>
            <a:spLocks noGrp="1"/>
          </p:cNvSpPr>
          <p:nvPr>
            <p:ph type="subTitle" idx="1" hasCustomPrompt="1"/>
          </p:nvPr>
        </p:nvSpPr>
        <p:spPr>
          <a:xfrm>
            <a:off x="3382039" y="2955579"/>
            <a:ext cx="5234601" cy="1314450"/>
          </a:xfrm>
        </p:spPr>
        <p:txBody>
          <a:bodyPr>
            <a:normAutofit/>
          </a:bodyPr>
          <a:lstStyle>
            <a:lvl1pPr marL="0" indent="0" algn="l">
              <a:buNone/>
              <a:defRPr sz="2800" b="0" i="0">
                <a:solidFill>
                  <a:srgbClr val="BFBFBF"/>
                </a:solidFill>
                <a:latin typeface="+mn-l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a:t>
            </a:r>
            <a:br>
              <a:rPr lang="en-US" dirty="0" smtClean="0"/>
            </a:br>
            <a:r>
              <a:rPr lang="en-US" dirty="0" smtClean="0"/>
              <a:t>subtitle style</a:t>
            </a:r>
            <a:endParaRPr lang="en-US" dirty="0"/>
          </a:p>
        </p:txBody>
      </p:sp>
      <p:pic>
        <p:nvPicPr>
          <p:cNvPr id="13" name="Picture 12" descr="logo for slid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60198" y="1993250"/>
            <a:ext cx="4760299" cy="1100002"/>
          </a:xfrm>
          <a:prstGeom prst="rect">
            <a:avLst/>
          </a:prstGeom>
        </p:spPr>
      </p:pic>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dirty="0" smtClean="0"/>
              <a:t>Click to edit Master title style</a:t>
            </a:r>
            <a:endParaRPr lang="en-US" dirty="0"/>
          </a:p>
        </p:txBody>
      </p:sp>
      <p:cxnSp>
        <p:nvCxnSpPr>
          <p:cNvPr id="11" name="Straight Connector 10"/>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pic>
        <p:nvPicPr>
          <p:cNvPr id="13" name="Picture 12" descr="dark logo for slid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0302" y="4827747"/>
            <a:ext cx="941832" cy="213360"/>
          </a:xfrm>
          <a:prstGeom prst="rect">
            <a:avLst/>
          </a:prstGeom>
        </p:spPr>
      </p:pic>
    </p:spTree>
    <p:extLst>
      <p:ext uri="{BB962C8B-B14F-4D97-AF65-F5344CB8AC3E}">
        <p14:creationId xmlns:p14="http://schemas.microsoft.com/office/powerpoint/2010/main" val="2305744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pic>
        <p:nvPicPr>
          <p:cNvPr id="10" name="Picture 9" descr="evlove bg-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56" y="-1"/>
            <a:ext cx="9200575" cy="5188403"/>
          </a:xfrm>
          <a:prstGeom prst="rect">
            <a:avLst/>
          </a:prstGeom>
        </p:spPr>
      </p:pic>
      <p:sp>
        <p:nvSpPr>
          <p:cNvPr id="11" name="Subtitle 2"/>
          <p:cNvSpPr>
            <a:spLocks noGrp="1"/>
          </p:cNvSpPr>
          <p:nvPr>
            <p:ph type="subTitle" idx="1" hasCustomPrompt="1"/>
          </p:nvPr>
        </p:nvSpPr>
        <p:spPr>
          <a:xfrm>
            <a:off x="457199" y="1553041"/>
            <a:ext cx="8459657" cy="1993618"/>
          </a:xfrm>
        </p:spPr>
        <p:txBody>
          <a:bodyPr>
            <a:noAutofit/>
          </a:bodyPr>
          <a:lstStyle>
            <a:lvl1pPr marL="0" indent="0" algn="l">
              <a:buNone/>
              <a:defRPr sz="6000" b="0" i="0">
                <a:solidFill>
                  <a:srgbClr val="BFBFBF"/>
                </a:solidFill>
                <a:latin typeface="Helvetica Ligh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a:t>
            </a:r>
            <a:br>
              <a:rPr lang="en-US" dirty="0" smtClean="0"/>
            </a:br>
            <a:r>
              <a:rPr lang="en-US" dirty="0" smtClean="0"/>
              <a:t>subtitle style</a:t>
            </a:r>
            <a:endParaRPr lang="en-US" dirty="0"/>
          </a:p>
        </p:txBody>
      </p:sp>
    </p:spTree>
    <p:extLst>
      <p:ext uri="{BB962C8B-B14F-4D97-AF65-F5344CB8AC3E}">
        <p14:creationId xmlns:p14="http://schemas.microsoft.com/office/powerpoint/2010/main" val="36159831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pic>
        <p:nvPicPr>
          <p:cNvPr id="7" name="Picture 6" descr="drak blue b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6650"/>
            <a:ext cx="9158217" cy="5239920"/>
          </a:xfrm>
          <a:prstGeom prst="rect">
            <a:avLst/>
          </a:prstGeom>
        </p:spPr>
      </p:pic>
      <p:pic>
        <p:nvPicPr>
          <p:cNvPr id="9" name="Picture 8" descr="slide footer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44968" y="4827747"/>
            <a:ext cx="941832" cy="213360"/>
          </a:xfrm>
          <a:prstGeom prst="rect">
            <a:avLst/>
          </a:prstGeom>
        </p:spPr>
      </p:pic>
      <p:cxnSp>
        <p:nvCxnSpPr>
          <p:cNvPr id="10" name="Straight Connector 9"/>
          <p:cNvCxnSpPr/>
          <p:nvPr userDrawn="1"/>
        </p:nvCxnSpPr>
        <p:spPr>
          <a:xfrm>
            <a:off x="457200" y="4938297"/>
            <a:ext cx="7142394"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p:ph type="title"/>
          </p:nvPr>
        </p:nvSpPr>
        <p:spPr>
          <a:xfrm>
            <a:off x="457200" y="226243"/>
            <a:ext cx="8229600" cy="395264"/>
          </a:xfrm>
        </p:spPr>
        <p:txBody>
          <a:bodyPr>
            <a:normAutofit/>
          </a:bodyPr>
          <a:lstStyle>
            <a:lvl1pPr algn="l">
              <a:defRPr sz="2800" b="0" i="0">
                <a:solidFill>
                  <a:srgbClr val="F3F5FF"/>
                </a:solidFill>
                <a:latin typeface="Calibri"/>
                <a:cs typeface="Calibri"/>
              </a:defRPr>
            </a:lvl1pPr>
          </a:lstStyle>
          <a:p>
            <a:r>
              <a:rPr lang="en-US" dirty="0" smtClean="0"/>
              <a:t>Click to edit Master title style</a:t>
            </a:r>
            <a:endParaRPr lang="en-US" dirty="0"/>
          </a:p>
        </p:txBody>
      </p:sp>
      <p:cxnSp>
        <p:nvCxnSpPr>
          <p:cNvPr id="12" name="Straight Connector 11"/>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
          </p:nvPr>
        </p:nvSpPr>
        <p:spPr>
          <a:xfrm>
            <a:off x="457200" y="1004240"/>
            <a:ext cx="8229600" cy="3299039"/>
          </a:xfrm>
        </p:spPr>
        <p:txBody>
          <a:bodyPr numCol="1" spcCol="0"/>
          <a:lstStyle>
            <a:lvl1pPr marL="0" indent="0">
              <a:lnSpc>
                <a:spcPct val="110000"/>
              </a:lnSpc>
              <a:buSzPct val="138000"/>
              <a:buFontTx/>
              <a:buNone/>
              <a:defRPr sz="2400" b="0" i="0">
                <a:solidFill>
                  <a:srgbClr val="B7B7B7"/>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Tree>
    <p:extLst>
      <p:ext uri="{BB962C8B-B14F-4D97-AF65-F5344CB8AC3E}">
        <p14:creationId xmlns:p14="http://schemas.microsoft.com/office/powerpoint/2010/main" val="37233172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pic>
        <p:nvPicPr>
          <p:cNvPr id="7" name="Picture 6" descr="drak blue b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6650"/>
            <a:ext cx="9158217" cy="5239920"/>
          </a:xfrm>
          <a:prstGeom prst="rect">
            <a:avLst/>
          </a:prstGeom>
        </p:spPr>
      </p:pic>
      <p:pic>
        <p:nvPicPr>
          <p:cNvPr id="9" name="Picture 8" descr="slide footer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44968" y="4827747"/>
            <a:ext cx="941832" cy="213360"/>
          </a:xfrm>
          <a:prstGeom prst="rect">
            <a:avLst/>
          </a:prstGeom>
        </p:spPr>
      </p:pic>
      <p:sp>
        <p:nvSpPr>
          <p:cNvPr id="11" name="Title 1"/>
          <p:cNvSpPr>
            <a:spLocks noGrp="1"/>
          </p:cNvSpPr>
          <p:nvPr>
            <p:ph type="title"/>
          </p:nvPr>
        </p:nvSpPr>
        <p:spPr>
          <a:xfrm>
            <a:off x="457200" y="226243"/>
            <a:ext cx="8229600" cy="395264"/>
          </a:xfrm>
        </p:spPr>
        <p:txBody>
          <a:bodyPr>
            <a:normAutofit/>
          </a:bodyPr>
          <a:lstStyle>
            <a:lvl1pPr algn="l">
              <a:defRPr sz="2800" b="0" i="0">
                <a:solidFill>
                  <a:srgbClr val="F3F5FF"/>
                </a:solidFill>
                <a:latin typeface="+mn-lt"/>
                <a:cs typeface="Helvetica Light"/>
              </a:defRPr>
            </a:lvl1pPr>
          </a:lstStyle>
          <a:p>
            <a:r>
              <a:rPr lang="en-US" dirty="0" smtClean="0"/>
              <a:t>Click to edit Master title style</a:t>
            </a:r>
            <a:endParaRPr lang="en-US" dirty="0"/>
          </a:p>
        </p:txBody>
      </p:sp>
      <p:cxnSp>
        <p:nvCxnSpPr>
          <p:cNvPr id="12" name="Straight Connector 11"/>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
          </p:nvPr>
        </p:nvSpPr>
        <p:spPr>
          <a:xfrm>
            <a:off x="457200" y="1004240"/>
            <a:ext cx="8229600" cy="3299039"/>
          </a:xfrm>
        </p:spPr>
        <p:txBody>
          <a:bodyPr numCol="1" spcCol="0"/>
          <a:lstStyle>
            <a:lvl1pPr marL="0" indent="0">
              <a:lnSpc>
                <a:spcPct val="110000"/>
              </a:lnSpc>
              <a:buSzPct val="138000"/>
              <a:buFontTx/>
              <a:buNone/>
              <a:defRPr sz="2400" b="0" i="0">
                <a:solidFill>
                  <a:srgbClr val="B7B7B7"/>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Tree>
    <p:extLst>
      <p:ext uri="{BB962C8B-B14F-4D97-AF65-F5344CB8AC3E}">
        <p14:creationId xmlns:p14="http://schemas.microsoft.com/office/powerpoint/2010/main" val="32650098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dirty="0" smtClean="0"/>
              <a:t>Click to edit Master title style</a:t>
            </a:r>
            <a:endParaRPr lang="en-US" dirty="0"/>
          </a:p>
        </p:txBody>
      </p:sp>
      <p:cxnSp>
        <p:nvCxnSpPr>
          <p:cNvPr id="11" name="Straight Connector 10"/>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41" name="Straight Connector 40"/>
          <p:cNvCxnSpPr/>
          <p:nvPr userDrawn="1"/>
        </p:nvCxnSpPr>
        <p:spPr>
          <a:xfrm>
            <a:off x="1463636" y="4919806"/>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pic>
        <p:nvPicPr>
          <p:cNvPr id="13" name="Picture 12" descr="dark logo for slid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44968" y="4827747"/>
            <a:ext cx="941832" cy="213360"/>
          </a:xfrm>
          <a:prstGeom prst="rect">
            <a:avLst/>
          </a:prstGeom>
        </p:spPr>
      </p:pic>
    </p:spTree>
    <p:extLst>
      <p:ext uri="{BB962C8B-B14F-4D97-AF65-F5344CB8AC3E}">
        <p14:creationId xmlns:p14="http://schemas.microsoft.com/office/powerpoint/2010/main" val="3498099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ontent with Caption">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90546"/>
            <a:ext cx="9158217" cy="4465654"/>
          </a:xfrm>
          <a:prstGeom prst="rect">
            <a:avLst/>
          </a:prstGeom>
        </p:spPr>
      </p:pic>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pic>
        <p:nvPicPr>
          <p:cNvPr id="14" name="Picture 13" descr="slide footer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44968" y="4827747"/>
            <a:ext cx="941832" cy="213360"/>
          </a:xfrm>
          <a:prstGeom prst="rect">
            <a:avLst/>
          </a:prstGeom>
        </p:spPr>
      </p:pic>
      <p:cxnSp>
        <p:nvCxnSpPr>
          <p:cNvPr id="16" name="Straight Connector 15"/>
          <p:cNvCxnSpPr/>
          <p:nvPr userDrawn="1"/>
        </p:nvCxnSpPr>
        <p:spPr>
          <a:xfrm>
            <a:off x="1468970" y="4919806"/>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003724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ontent with Caption">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67" y="-57150"/>
            <a:ext cx="9158217" cy="5328616"/>
          </a:xfrm>
          <a:prstGeom prst="rect">
            <a:avLst/>
          </a:prstGeom>
        </p:spPr>
      </p:pic>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Helvetica Ligh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pic>
        <p:nvPicPr>
          <p:cNvPr id="14" name="Picture 13" descr="slide footer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44968" y="4827747"/>
            <a:ext cx="941832" cy="213360"/>
          </a:xfrm>
          <a:prstGeom prst="rect">
            <a:avLst/>
          </a:prstGeom>
        </p:spPr>
      </p:pic>
      <p:cxnSp>
        <p:nvCxnSpPr>
          <p:cNvPr id="16" name="Straight Connector 15"/>
          <p:cNvCxnSpPr/>
          <p:nvPr userDrawn="1"/>
        </p:nvCxnSpPr>
        <p:spPr>
          <a:xfrm>
            <a:off x="1468970" y="4919806"/>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224010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ase study dark">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0937"/>
            <a:ext cx="9158217" cy="5328616"/>
          </a:xfrm>
          <a:prstGeom prst="rect">
            <a:avLst/>
          </a:prstGeom>
        </p:spPr>
      </p:pic>
      <p:sp>
        <p:nvSpPr>
          <p:cNvPr id="10" name="Title 1"/>
          <p:cNvSpPr>
            <a:spLocks noGrp="1"/>
          </p:cNvSpPr>
          <p:nvPr>
            <p:ph type="title"/>
          </p:nvPr>
        </p:nvSpPr>
        <p:spPr>
          <a:xfrm>
            <a:off x="457200" y="226243"/>
            <a:ext cx="8229600" cy="395264"/>
          </a:xfrm>
        </p:spPr>
        <p:txBody>
          <a:bodyPr>
            <a:noAutofit/>
          </a:bodyPr>
          <a:lstStyle>
            <a:lvl1pPr algn="l">
              <a:defRPr sz="2400" b="0" i="0">
                <a:solidFill>
                  <a:srgbClr val="FFFFFF"/>
                </a:solidFill>
                <a:latin typeface="+mn-l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mn-l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20" name="Straight Connector 19"/>
          <p:cNvCxnSpPr/>
          <p:nvPr userDrawn="1"/>
        </p:nvCxnSpPr>
        <p:spPr>
          <a:xfrm>
            <a:off x="457200" y="7204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05430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_Content with Caption">
    <p:spTree>
      <p:nvGrpSpPr>
        <p:cNvPr id="1" name=""/>
        <p:cNvGrpSpPr/>
        <p:nvPr/>
      </p:nvGrpSpPr>
      <p:grpSpPr>
        <a:xfrm>
          <a:off x="0" y="0"/>
          <a:ext cx="0" cy="0"/>
          <a:chOff x="0" y="0"/>
          <a:chExt cx="0" cy="0"/>
        </a:xfrm>
      </p:grpSpPr>
      <p:pic>
        <p:nvPicPr>
          <p:cNvPr id="11" name="Picture 10" descr="bg-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98376" cy="5187163"/>
          </a:xfrm>
          <a:prstGeom prst="rect">
            <a:avLst/>
          </a:prstGeom>
        </p:spPr>
      </p:pic>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dirty="0" smtClean="0"/>
              <a:t>Click to edit Master title style</a:t>
            </a:r>
            <a:endParaRPr lang="en-US" dirty="0"/>
          </a:p>
        </p:txBody>
      </p:sp>
      <p:pic>
        <p:nvPicPr>
          <p:cNvPr id="14" name="Picture 13" descr="slide footer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44968" y="4827747"/>
            <a:ext cx="941832" cy="213360"/>
          </a:xfrm>
          <a:prstGeom prst="rect">
            <a:avLst/>
          </a:prstGeom>
        </p:spPr>
      </p:pic>
      <p:cxnSp>
        <p:nvCxnSpPr>
          <p:cNvPr id="16" name="Straight Connector 15"/>
          <p:cNvCxnSpPr/>
          <p:nvPr userDrawn="1"/>
        </p:nvCxnSpPr>
        <p:spPr>
          <a:xfrm>
            <a:off x="1468970" y="4919806"/>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759215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41" name="Straight Connector 40"/>
          <p:cNvCxnSpPr/>
          <p:nvPr userDrawn="1"/>
        </p:nvCxnSpPr>
        <p:spPr>
          <a:xfrm>
            <a:off x="1519770" y="4919806"/>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pic>
        <p:nvPicPr>
          <p:cNvPr id="13" name="Picture 12" descr="dark logo for slid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44968" y="4827747"/>
            <a:ext cx="941832" cy="213360"/>
          </a:xfrm>
          <a:prstGeom prst="rect">
            <a:avLst/>
          </a:prstGeom>
        </p:spPr>
      </p:pic>
    </p:spTree>
    <p:extLst>
      <p:ext uri="{BB962C8B-B14F-4D97-AF65-F5344CB8AC3E}">
        <p14:creationId xmlns:p14="http://schemas.microsoft.com/office/powerpoint/2010/main" val="897439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Content footer logo ">
    <p:spTree>
      <p:nvGrpSpPr>
        <p:cNvPr id="1" name=""/>
        <p:cNvGrpSpPr/>
        <p:nvPr/>
      </p:nvGrpSpPr>
      <p:grpSpPr>
        <a:xfrm>
          <a:off x="0" y="0"/>
          <a:ext cx="0" cy="0"/>
          <a:chOff x="0" y="0"/>
          <a:chExt cx="0" cy="0"/>
        </a:xfrm>
      </p:grpSpPr>
      <p:sp>
        <p:nvSpPr>
          <p:cNvPr id="2" name="Title 1"/>
          <p:cNvSpPr>
            <a:spLocks noGrp="1"/>
          </p:cNvSpPr>
          <p:nvPr>
            <p:ph type="title"/>
          </p:nvPr>
        </p:nvSpPr>
        <p:spPr>
          <a:xfrm>
            <a:off x="457200" y="238943"/>
            <a:ext cx="8229600" cy="395264"/>
          </a:xfrm>
        </p:spPr>
        <p:txBody>
          <a:bodyPr>
            <a:noAutofit/>
          </a:bodyPr>
          <a:lstStyle>
            <a:lvl1pPr algn="l">
              <a:defRPr sz="2400" b="0" i="0">
                <a:solidFill>
                  <a:srgbClr val="3C90D1"/>
                </a:solidFill>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914400" y="1192093"/>
            <a:ext cx="8229600" cy="3299039"/>
          </a:xfrm>
        </p:spPr>
        <p:txBody>
          <a:bodyPr numCol="1" spcCol="0"/>
          <a:lstStyle>
            <a:lvl1pPr marL="285750" indent="-285750">
              <a:buSzPct val="110000"/>
              <a:buFont typeface="Wingdings" charset="2"/>
              <a:buChar char="§"/>
              <a:defRPr sz="1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9" name="Straight Connector 8"/>
          <p:cNvCxnSpPr/>
          <p:nvPr userDrawn="1"/>
        </p:nvCxnSpPr>
        <p:spPr>
          <a:xfrm>
            <a:off x="457200" y="7204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457200" y="4767263"/>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8" name="Picture 7" descr="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96200" y="4643532"/>
            <a:ext cx="990600" cy="245842"/>
          </a:xfrm>
          <a:prstGeom prst="rect">
            <a:avLst/>
          </a:prstGeom>
        </p:spPr>
      </p:pic>
      <p:sp>
        <p:nvSpPr>
          <p:cNvPr id="7" name="TextBox 6"/>
          <p:cNvSpPr txBox="1"/>
          <p:nvPr userDrawn="1"/>
        </p:nvSpPr>
        <p:spPr>
          <a:xfrm>
            <a:off x="50800" y="1968500"/>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203822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Content with Caption">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67" y="-6350"/>
            <a:ext cx="9158217" cy="5214316"/>
          </a:xfrm>
          <a:prstGeom prst="rect">
            <a:avLst/>
          </a:prstGeom>
        </p:spPr>
      </p:pic>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Tree>
    <p:extLst>
      <p:ext uri="{BB962C8B-B14F-4D97-AF65-F5344CB8AC3E}">
        <p14:creationId xmlns:p14="http://schemas.microsoft.com/office/powerpoint/2010/main" val="29844040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Tree>
    <p:extLst>
      <p:ext uri="{BB962C8B-B14F-4D97-AF65-F5344CB8AC3E}">
        <p14:creationId xmlns:p14="http://schemas.microsoft.com/office/powerpoint/2010/main" val="3262314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1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Calibri"/>
                <a:cs typeface="Calibri"/>
              </a:defRPr>
            </a:lvl1pPr>
          </a:lstStyle>
          <a:p>
            <a:r>
              <a:rPr lang="en-US" dirty="0" smtClean="0"/>
              <a:t>Click to edit Master title style</a:t>
            </a:r>
            <a:endParaRPr lang="en-US" dirty="0"/>
          </a:p>
        </p:txBody>
      </p:sp>
      <p:cxnSp>
        <p:nvCxnSpPr>
          <p:cNvPr id="11" name="Straight Connector 10"/>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10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2" name="TextBox 1"/>
          <p:cNvSpPr txBox="1"/>
          <p:nvPr userDrawn="1"/>
        </p:nvSpPr>
        <p:spPr>
          <a:xfrm>
            <a:off x="-2243667" y="-161713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7369710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_Content with Caption">
    <p:spTree>
      <p:nvGrpSpPr>
        <p:cNvPr id="1" name=""/>
        <p:cNvGrpSpPr/>
        <p:nvPr/>
      </p:nvGrpSpPr>
      <p:grpSpPr>
        <a:xfrm>
          <a:off x="0" y="0"/>
          <a:ext cx="0" cy="0"/>
          <a:chOff x="0" y="0"/>
          <a:chExt cx="0" cy="0"/>
        </a:xfrm>
      </p:grpSpPr>
      <p:sp>
        <p:nvSpPr>
          <p:cNvPr id="12" name="Content Placeholder 2"/>
          <p:cNvSpPr>
            <a:spLocks noGrp="1"/>
          </p:cNvSpPr>
          <p:nvPr>
            <p:ph idx="1"/>
          </p:nvPr>
        </p:nvSpPr>
        <p:spPr>
          <a:xfrm>
            <a:off x="457200" y="1004240"/>
            <a:ext cx="8229600" cy="3299039"/>
          </a:xfrm>
        </p:spPr>
        <p:txBody>
          <a:bodyPr numCol="1" spcCol="0">
            <a:normAutofit/>
          </a:bodyPr>
          <a:lstStyle>
            <a:lvl1pPr marL="342900" indent="-342900">
              <a:lnSpc>
                <a:spcPct val="110000"/>
              </a:lnSpc>
              <a:buSzPct val="110000"/>
              <a:buFont typeface="Wingdings" charset="2"/>
              <a:buChar char="§"/>
              <a:defRPr sz="1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14" name="Straight Connector 13"/>
          <p:cNvCxnSpPr/>
          <p:nvPr userDrawn="1"/>
        </p:nvCxnSpPr>
        <p:spPr>
          <a:xfrm>
            <a:off x="457200" y="4767263"/>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15" name="Picture 14" descr="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96200" y="4643532"/>
            <a:ext cx="990600" cy="245842"/>
          </a:xfrm>
          <a:prstGeom prst="rect">
            <a:avLst/>
          </a:prstGeom>
        </p:spPr>
      </p:pic>
      <p:sp>
        <p:nvSpPr>
          <p:cNvPr id="17" name="Title 1"/>
          <p:cNvSpPr>
            <a:spLocks noGrp="1"/>
          </p:cNvSpPr>
          <p:nvPr>
            <p:ph type="title"/>
          </p:nvPr>
        </p:nvSpPr>
        <p:spPr>
          <a:xfrm>
            <a:off x="457200" y="238943"/>
            <a:ext cx="8229600" cy="395264"/>
          </a:xfrm>
        </p:spPr>
        <p:txBody>
          <a:bodyPr>
            <a:noAutofit/>
          </a:bodyPr>
          <a:lstStyle>
            <a:lvl1pPr algn="l">
              <a:defRPr sz="2400" b="0" i="0">
                <a:solidFill>
                  <a:srgbClr val="3C90D1"/>
                </a:solidFill>
                <a:latin typeface="+mn-lt"/>
                <a:cs typeface="Helvetica Light"/>
              </a:defRPr>
            </a:lvl1pPr>
          </a:lstStyle>
          <a:p>
            <a:r>
              <a:rPr lang="en-US" dirty="0" smtClean="0"/>
              <a:t>Click to edit Master title style</a:t>
            </a:r>
            <a:endParaRPr lang="en-US" dirty="0"/>
          </a:p>
        </p:txBody>
      </p:sp>
      <p:cxnSp>
        <p:nvCxnSpPr>
          <p:cNvPr id="18" name="Straight Connector 17"/>
          <p:cNvCxnSpPr/>
          <p:nvPr userDrawn="1"/>
        </p:nvCxnSpPr>
        <p:spPr>
          <a:xfrm>
            <a:off x="457200" y="720406"/>
            <a:ext cx="8229600" cy="0"/>
          </a:xfrm>
          <a:prstGeom prst="line">
            <a:avLst/>
          </a:prstGeom>
          <a:ln>
            <a:solidFill>
              <a:srgbClr val="6C6C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76441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3_Content with Caption">
    <p:spTree>
      <p:nvGrpSpPr>
        <p:cNvPr id="1" name=""/>
        <p:cNvGrpSpPr/>
        <p:nvPr/>
      </p:nvGrpSpPr>
      <p:grpSpPr>
        <a:xfrm>
          <a:off x="0" y="0"/>
          <a:ext cx="0" cy="0"/>
          <a:chOff x="0" y="0"/>
          <a:chExt cx="0" cy="0"/>
        </a:xfrm>
      </p:grpSpPr>
      <p:sp>
        <p:nvSpPr>
          <p:cNvPr id="12" name="Content Placeholder 2"/>
          <p:cNvSpPr>
            <a:spLocks noGrp="1"/>
          </p:cNvSpPr>
          <p:nvPr>
            <p:ph idx="1"/>
          </p:nvPr>
        </p:nvSpPr>
        <p:spPr>
          <a:xfrm>
            <a:off x="4707466" y="1004240"/>
            <a:ext cx="3979333" cy="3299039"/>
          </a:xfrm>
        </p:spPr>
        <p:txBody>
          <a:bodyPr numCol="1" spcCol="0">
            <a:normAutofit/>
          </a:bodyPr>
          <a:lstStyle>
            <a:lvl1pPr marL="0" indent="0">
              <a:lnSpc>
                <a:spcPct val="110000"/>
              </a:lnSpc>
              <a:buSzPct val="110000"/>
              <a:buFontTx/>
              <a:buNone/>
              <a:defRPr sz="1800" b="0" i="0">
                <a:solidFill>
                  <a:srgbClr val="032B4E"/>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2" name="TextBox 1"/>
          <p:cNvSpPr txBox="1"/>
          <p:nvPr userDrawn="1"/>
        </p:nvSpPr>
        <p:spPr>
          <a:xfrm>
            <a:off x="-2243667" y="-1617133"/>
            <a:ext cx="184666" cy="369332"/>
          </a:xfrm>
          <a:prstGeom prst="rect">
            <a:avLst/>
          </a:prstGeom>
          <a:noFill/>
        </p:spPr>
        <p:txBody>
          <a:bodyPr wrap="none" rtlCol="0">
            <a:spAutoFit/>
          </a:bodyPr>
          <a:lstStyle/>
          <a:p>
            <a:endParaRPr lang="en-US" dirty="0"/>
          </a:p>
        </p:txBody>
      </p:sp>
      <p:sp>
        <p:nvSpPr>
          <p:cNvPr id="14" name="Title 1"/>
          <p:cNvSpPr>
            <a:spLocks noGrp="1"/>
          </p:cNvSpPr>
          <p:nvPr>
            <p:ph type="title"/>
          </p:nvPr>
        </p:nvSpPr>
        <p:spPr>
          <a:xfrm>
            <a:off x="457200" y="238943"/>
            <a:ext cx="8229600" cy="395264"/>
          </a:xfrm>
        </p:spPr>
        <p:txBody>
          <a:bodyPr>
            <a:noAutofit/>
          </a:bodyPr>
          <a:lstStyle>
            <a:lvl1pPr algn="l">
              <a:defRPr sz="2400" b="0" i="0">
                <a:solidFill>
                  <a:srgbClr val="3C90D1"/>
                </a:solidFill>
                <a:latin typeface="Calibri"/>
                <a:cs typeface="Calibri"/>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68372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_Content with Caption">
    <p:spTree>
      <p:nvGrpSpPr>
        <p:cNvPr id="1" name=""/>
        <p:cNvGrpSpPr/>
        <p:nvPr/>
      </p:nvGrpSpPr>
      <p:grpSpPr>
        <a:xfrm>
          <a:off x="0" y="0"/>
          <a:ext cx="0" cy="0"/>
          <a:chOff x="0" y="0"/>
          <a:chExt cx="0" cy="0"/>
        </a:xfrm>
      </p:grpSpPr>
      <p:sp>
        <p:nvSpPr>
          <p:cNvPr id="12" name="Content Placeholder 2"/>
          <p:cNvSpPr>
            <a:spLocks noGrp="1"/>
          </p:cNvSpPr>
          <p:nvPr>
            <p:ph idx="1"/>
          </p:nvPr>
        </p:nvSpPr>
        <p:spPr>
          <a:xfrm>
            <a:off x="457200" y="1004240"/>
            <a:ext cx="8229600" cy="3299039"/>
          </a:xfrm>
        </p:spPr>
        <p:txBody>
          <a:bodyPr numCol="1" spcCol="0">
            <a:normAutofit/>
          </a:bodyPr>
          <a:lstStyle>
            <a:lvl1pPr marL="342900" indent="-342900">
              <a:lnSpc>
                <a:spcPct val="110000"/>
              </a:lnSpc>
              <a:buSzPct val="110000"/>
              <a:buFontTx/>
              <a:buBlip>
                <a:blip r:embed="rId2"/>
              </a:buBlip>
              <a:defRPr sz="1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14" name="Straight Connector 13"/>
          <p:cNvCxnSpPr/>
          <p:nvPr userDrawn="1"/>
        </p:nvCxnSpPr>
        <p:spPr>
          <a:xfrm>
            <a:off x="457200" y="4767263"/>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15" name="Picture 14" descr="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96200" y="4643532"/>
            <a:ext cx="990600" cy="245842"/>
          </a:xfrm>
          <a:prstGeom prst="rect">
            <a:avLst/>
          </a:prstGeom>
        </p:spPr>
      </p:pic>
      <p:sp>
        <p:nvSpPr>
          <p:cNvPr id="17" name="Title 1"/>
          <p:cNvSpPr>
            <a:spLocks noGrp="1"/>
          </p:cNvSpPr>
          <p:nvPr>
            <p:ph type="title"/>
          </p:nvPr>
        </p:nvSpPr>
        <p:spPr>
          <a:xfrm>
            <a:off x="457200" y="238943"/>
            <a:ext cx="8229600" cy="395264"/>
          </a:xfrm>
        </p:spPr>
        <p:txBody>
          <a:bodyPr>
            <a:noAutofit/>
          </a:bodyPr>
          <a:lstStyle>
            <a:lvl1pPr algn="l">
              <a:defRPr sz="2400" b="0" i="0">
                <a:solidFill>
                  <a:srgbClr val="3C90D1"/>
                </a:solidFill>
                <a:latin typeface="+mn-lt"/>
                <a:cs typeface="Helvetica Light"/>
              </a:defRPr>
            </a:lvl1pPr>
          </a:lstStyle>
          <a:p>
            <a:r>
              <a:rPr lang="en-US" dirty="0" smtClean="0"/>
              <a:t>Click to edit Master title style</a:t>
            </a:r>
            <a:endParaRPr lang="en-US" dirty="0"/>
          </a:p>
        </p:txBody>
      </p:sp>
      <p:cxnSp>
        <p:nvCxnSpPr>
          <p:cNvPr id="18" name="Straight Connector 17"/>
          <p:cNvCxnSpPr/>
          <p:nvPr userDrawn="1"/>
        </p:nvCxnSpPr>
        <p:spPr>
          <a:xfrm>
            <a:off x="457200" y="720406"/>
            <a:ext cx="8229600" cy="0"/>
          </a:xfrm>
          <a:prstGeom prst="line">
            <a:avLst/>
          </a:prstGeom>
          <a:ln>
            <a:solidFill>
              <a:srgbClr val="6C6C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41510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5_Content with Caption">
    <p:spTree>
      <p:nvGrpSpPr>
        <p:cNvPr id="1" name=""/>
        <p:cNvGrpSpPr/>
        <p:nvPr/>
      </p:nvGrpSpPr>
      <p:grpSpPr>
        <a:xfrm>
          <a:off x="0" y="0"/>
          <a:ext cx="0" cy="0"/>
          <a:chOff x="0" y="0"/>
          <a:chExt cx="0" cy="0"/>
        </a:xfrm>
      </p:grpSpPr>
      <p:sp>
        <p:nvSpPr>
          <p:cNvPr id="12" name="Content Placeholder 2"/>
          <p:cNvSpPr>
            <a:spLocks noGrp="1"/>
          </p:cNvSpPr>
          <p:nvPr>
            <p:ph idx="1"/>
          </p:nvPr>
        </p:nvSpPr>
        <p:spPr>
          <a:xfrm>
            <a:off x="4707466" y="1004240"/>
            <a:ext cx="3979333" cy="3299039"/>
          </a:xfrm>
        </p:spPr>
        <p:txBody>
          <a:bodyPr numCol="1" spcCol="0">
            <a:normAutofit/>
          </a:bodyPr>
          <a:lstStyle>
            <a:lvl1pPr marL="0" indent="0">
              <a:lnSpc>
                <a:spcPct val="110000"/>
              </a:lnSpc>
              <a:buSzPct val="110000"/>
              <a:buFontTx/>
              <a:buNone/>
              <a:defRPr sz="1800" b="0" i="0">
                <a:solidFill>
                  <a:srgbClr val="032B4E"/>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2" name="TextBox 1"/>
          <p:cNvSpPr txBox="1"/>
          <p:nvPr userDrawn="1"/>
        </p:nvSpPr>
        <p:spPr>
          <a:xfrm>
            <a:off x="-2243667" y="-1617133"/>
            <a:ext cx="184666" cy="369332"/>
          </a:xfrm>
          <a:prstGeom prst="rect">
            <a:avLst/>
          </a:prstGeom>
          <a:noFill/>
        </p:spPr>
        <p:txBody>
          <a:bodyPr wrap="none" rtlCol="0">
            <a:spAutoFit/>
          </a:bodyPr>
          <a:lstStyle/>
          <a:p>
            <a:endParaRPr lang="en-US" dirty="0"/>
          </a:p>
        </p:txBody>
      </p:sp>
      <p:sp>
        <p:nvSpPr>
          <p:cNvPr id="14" name="Title 1"/>
          <p:cNvSpPr>
            <a:spLocks noGrp="1"/>
          </p:cNvSpPr>
          <p:nvPr>
            <p:ph type="title"/>
          </p:nvPr>
        </p:nvSpPr>
        <p:spPr>
          <a:xfrm>
            <a:off x="457200" y="238943"/>
            <a:ext cx="8229600" cy="395264"/>
          </a:xfrm>
        </p:spPr>
        <p:txBody>
          <a:bodyPr>
            <a:noAutofit/>
          </a:bodyPr>
          <a:lstStyle>
            <a:lvl1pPr algn="l">
              <a:defRPr sz="2400" b="0" i="0">
                <a:solidFill>
                  <a:srgbClr val="3C90D1"/>
                </a:solidFill>
                <a:latin typeface="+mn-lt"/>
                <a:cs typeface="Calibri Light"/>
              </a:defRPr>
            </a:lvl1pPr>
          </a:lstStyle>
          <a:p>
            <a:r>
              <a:rPr lang="en-US" dirty="0" smtClean="0"/>
              <a:t>Click to edit Master title style</a:t>
            </a:r>
            <a:endParaRPr lang="en-US" dirty="0"/>
          </a:p>
        </p:txBody>
      </p:sp>
      <p:cxnSp>
        <p:nvCxnSpPr>
          <p:cNvPr id="15" name="Straight Connector 14"/>
          <p:cNvCxnSpPr/>
          <p:nvPr userDrawn="1"/>
        </p:nvCxnSpPr>
        <p:spPr>
          <a:xfrm>
            <a:off x="457200" y="720406"/>
            <a:ext cx="8229600" cy="0"/>
          </a:xfrm>
          <a:prstGeom prst="line">
            <a:avLst/>
          </a:prstGeom>
          <a:ln>
            <a:solidFill>
              <a:srgbClr val="6C6C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97533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6_Content with Caption">
    <p:spTree>
      <p:nvGrpSpPr>
        <p:cNvPr id="1" name=""/>
        <p:cNvGrpSpPr/>
        <p:nvPr/>
      </p:nvGrpSpPr>
      <p:grpSpPr>
        <a:xfrm>
          <a:off x="0" y="0"/>
          <a:ext cx="0" cy="0"/>
          <a:chOff x="0" y="0"/>
          <a:chExt cx="0" cy="0"/>
        </a:xfrm>
      </p:grpSpPr>
      <p:sp>
        <p:nvSpPr>
          <p:cNvPr id="12" name="Content Placeholder 2"/>
          <p:cNvSpPr>
            <a:spLocks noGrp="1"/>
          </p:cNvSpPr>
          <p:nvPr>
            <p:ph idx="1"/>
          </p:nvPr>
        </p:nvSpPr>
        <p:spPr>
          <a:xfrm>
            <a:off x="457200" y="1004240"/>
            <a:ext cx="8229600" cy="3299039"/>
          </a:xfrm>
        </p:spPr>
        <p:txBody>
          <a:bodyPr numCol="1" spcCol="0">
            <a:normAutofit/>
          </a:bodyPr>
          <a:lstStyle>
            <a:lvl1pPr marL="342900" indent="-342900">
              <a:lnSpc>
                <a:spcPct val="110000"/>
              </a:lnSpc>
              <a:buSzPct val="110000"/>
              <a:buFont typeface="Wingdings" charset="2"/>
              <a:buChar char="§"/>
              <a:defRPr sz="1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14" name="Straight Connector 13"/>
          <p:cNvCxnSpPr/>
          <p:nvPr userDrawn="1"/>
        </p:nvCxnSpPr>
        <p:spPr>
          <a:xfrm>
            <a:off x="457200" y="4767263"/>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15" name="Picture 14" descr="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96200" y="4643532"/>
            <a:ext cx="990600" cy="245842"/>
          </a:xfrm>
          <a:prstGeom prst="rect">
            <a:avLst/>
          </a:prstGeom>
        </p:spPr>
      </p:pic>
      <p:sp>
        <p:nvSpPr>
          <p:cNvPr id="17" name="Title 1"/>
          <p:cNvSpPr>
            <a:spLocks noGrp="1"/>
          </p:cNvSpPr>
          <p:nvPr>
            <p:ph type="title"/>
          </p:nvPr>
        </p:nvSpPr>
        <p:spPr>
          <a:xfrm>
            <a:off x="457200" y="238943"/>
            <a:ext cx="8229600" cy="395264"/>
          </a:xfrm>
        </p:spPr>
        <p:txBody>
          <a:bodyPr>
            <a:noAutofit/>
          </a:bodyPr>
          <a:lstStyle>
            <a:lvl1pPr algn="l">
              <a:defRPr sz="2400" b="0" i="0">
                <a:solidFill>
                  <a:srgbClr val="3C90D1"/>
                </a:solidFill>
                <a:latin typeface="Calibri"/>
                <a:cs typeface="Calibri"/>
              </a:defRPr>
            </a:lvl1pPr>
          </a:lstStyle>
          <a:p>
            <a:r>
              <a:rPr lang="en-US" dirty="0" smtClean="0"/>
              <a:t>Click to edit Master title style</a:t>
            </a:r>
            <a:endParaRPr lang="en-US" dirty="0"/>
          </a:p>
        </p:txBody>
      </p:sp>
      <p:cxnSp>
        <p:nvCxnSpPr>
          <p:cNvPr id="18" name="Straight Connector 17"/>
          <p:cNvCxnSpPr/>
          <p:nvPr userDrawn="1"/>
        </p:nvCxnSpPr>
        <p:spPr>
          <a:xfrm>
            <a:off x="457200" y="720406"/>
            <a:ext cx="8229600" cy="0"/>
          </a:xfrm>
          <a:prstGeom prst="line">
            <a:avLst/>
          </a:prstGeom>
          <a:ln>
            <a:solidFill>
              <a:srgbClr val="6C6C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5313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538657" y="1872777"/>
            <a:ext cx="7877175" cy="857250"/>
          </a:xfrm>
          <a:prstGeom prst="rect">
            <a:avLst/>
          </a:prstGeom>
        </p:spPr>
        <p:txBody>
          <a:bodyPr/>
          <a:lstStyle>
            <a:lvl1pPr>
              <a:defRPr sz="3000">
                <a:latin typeface="+mn-lt"/>
                <a:ea typeface="+mn-ea"/>
                <a:cs typeface="+mn-cs"/>
                <a:sym typeface="Segoe UI"/>
              </a:defRPr>
            </a:lvl1pPr>
          </a:lstStyle>
          <a:p>
            <a:pPr lvl="0">
              <a:defRPr sz="1800">
                <a:solidFill>
                  <a:srgbClr val="000000"/>
                </a:solidFill>
              </a:defRPr>
            </a:pPr>
            <a:r>
              <a:rPr sz="3000">
                <a:solidFill>
                  <a:srgbClr val="FFFFFF"/>
                </a:solidFill>
              </a:rPr>
              <a:t>Title Text</a:t>
            </a:r>
          </a:p>
        </p:txBody>
      </p:sp>
    </p:spTree>
    <p:extLst>
      <p:ext uri="{BB962C8B-B14F-4D97-AF65-F5344CB8AC3E}">
        <p14:creationId xmlns:p14="http://schemas.microsoft.com/office/powerpoint/2010/main" val="31061286"/>
      </p:ext>
    </p:extLst>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ase study2">
    <p:spTree>
      <p:nvGrpSpPr>
        <p:cNvPr id="1" name=""/>
        <p:cNvGrpSpPr/>
        <p:nvPr/>
      </p:nvGrpSpPr>
      <p:grpSpPr>
        <a:xfrm>
          <a:off x="0" y="0"/>
          <a:ext cx="0" cy="0"/>
          <a:chOff x="0" y="0"/>
          <a:chExt cx="0" cy="0"/>
        </a:xfrm>
      </p:grpSpPr>
      <p:pic>
        <p:nvPicPr>
          <p:cNvPr id="6" name="Picture 5" descr="bg4-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4799" y="-10293"/>
            <a:ext cx="9139201" cy="5153793"/>
          </a:xfrm>
          <a:prstGeom prst="rect">
            <a:avLst/>
          </a:prstGeom>
        </p:spPr>
      </p:pic>
      <p:sp>
        <p:nvSpPr>
          <p:cNvPr id="17" name="Title 1"/>
          <p:cNvSpPr>
            <a:spLocks noGrp="1"/>
          </p:cNvSpPr>
          <p:nvPr>
            <p:ph type="title"/>
          </p:nvPr>
        </p:nvSpPr>
        <p:spPr>
          <a:xfrm>
            <a:off x="457200" y="226243"/>
            <a:ext cx="8229600" cy="395264"/>
          </a:xfrm>
        </p:spPr>
        <p:txBody>
          <a:bodyPr>
            <a:noAutofit/>
          </a:bodyPr>
          <a:lstStyle>
            <a:lvl1pPr algn="l">
              <a:defRPr sz="2400" b="0" i="0">
                <a:solidFill>
                  <a:srgbClr val="3C90D1"/>
                </a:solidFill>
                <a:latin typeface="+mn-lt"/>
                <a:cs typeface="Calibri Light"/>
              </a:defRPr>
            </a:lvl1pPr>
          </a:lstStyle>
          <a:p>
            <a:r>
              <a:rPr lang="en-US" dirty="0" smtClean="0"/>
              <a:t>Click to edit Master title style</a:t>
            </a:r>
            <a:endParaRPr lang="en-US" dirty="0"/>
          </a:p>
        </p:txBody>
      </p:sp>
      <p:cxnSp>
        <p:nvCxnSpPr>
          <p:cNvPr id="16" name="Straight Connector 15"/>
          <p:cNvCxnSpPr/>
          <p:nvPr userDrawn="1"/>
        </p:nvCxnSpPr>
        <p:spPr>
          <a:xfrm>
            <a:off x="457200" y="7204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7452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12" name="Content Placeholder 2"/>
          <p:cNvSpPr>
            <a:spLocks noGrp="1"/>
          </p:cNvSpPr>
          <p:nvPr>
            <p:ph idx="1"/>
          </p:nvPr>
        </p:nvSpPr>
        <p:spPr>
          <a:xfrm>
            <a:off x="4368800" y="1004240"/>
            <a:ext cx="4318000" cy="3299039"/>
          </a:xfrm>
        </p:spPr>
        <p:txBody>
          <a:bodyPr numCol="1" spcCol="0">
            <a:normAutofit/>
          </a:bodyPr>
          <a:lstStyle>
            <a:lvl1pPr marL="285750" indent="-285750">
              <a:lnSpc>
                <a:spcPct val="110000"/>
              </a:lnSpc>
              <a:buSzPct val="110000"/>
              <a:buFont typeface="Arial"/>
              <a:buChar char="•"/>
              <a:defRPr sz="1800" b="0" i="0">
                <a:solidFill>
                  <a:srgbClr val="032B4E"/>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8" name="Title 1"/>
          <p:cNvSpPr>
            <a:spLocks noGrp="1"/>
          </p:cNvSpPr>
          <p:nvPr>
            <p:ph type="title"/>
          </p:nvPr>
        </p:nvSpPr>
        <p:spPr>
          <a:xfrm>
            <a:off x="4368800" y="238943"/>
            <a:ext cx="4318000" cy="395264"/>
          </a:xfrm>
        </p:spPr>
        <p:txBody>
          <a:bodyPr>
            <a:noAutofit/>
          </a:bodyPr>
          <a:lstStyle>
            <a:lvl1pPr algn="l">
              <a:defRPr sz="2400" b="0" i="0">
                <a:solidFill>
                  <a:srgbClr val="3C90D1"/>
                </a:solidFill>
                <a:latin typeface="+mn-lt"/>
                <a:cs typeface="Helvetica Light"/>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43070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dark">
    <p:spTree>
      <p:nvGrpSpPr>
        <p:cNvPr id="1" name=""/>
        <p:cNvGrpSpPr/>
        <p:nvPr/>
      </p:nvGrpSpPr>
      <p:grpSpPr>
        <a:xfrm>
          <a:off x="0" y="0"/>
          <a:ext cx="0" cy="0"/>
          <a:chOff x="0" y="0"/>
          <a:chExt cx="0" cy="0"/>
        </a:xfrm>
      </p:grpSpPr>
      <p:pic>
        <p:nvPicPr>
          <p:cNvPr id="7" name="Picture 6" descr="bg3-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700"/>
            <a:ext cx="9188450" cy="5181565"/>
          </a:xfrm>
          <a:prstGeom prst="rect">
            <a:avLst/>
          </a:prstGeom>
        </p:spPr>
      </p:pic>
      <p:sp>
        <p:nvSpPr>
          <p:cNvPr id="9" name="Subtitle 2"/>
          <p:cNvSpPr>
            <a:spLocks noGrp="1"/>
          </p:cNvSpPr>
          <p:nvPr>
            <p:ph type="subTitle" idx="1" hasCustomPrompt="1"/>
          </p:nvPr>
        </p:nvSpPr>
        <p:spPr>
          <a:xfrm>
            <a:off x="457199" y="1603841"/>
            <a:ext cx="8459657" cy="1993618"/>
          </a:xfrm>
        </p:spPr>
        <p:txBody>
          <a:bodyPr>
            <a:noAutofit/>
          </a:bodyPr>
          <a:lstStyle>
            <a:lvl1pPr marL="0" indent="0" algn="l">
              <a:buNone/>
              <a:defRPr sz="4800" b="0" i="0">
                <a:solidFill>
                  <a:srgbClr val="BFBFBF"/>
                </a:solidFill>
                <a:latin typeface="+mn-l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a:t>
            </a:r>
            <a:br>
              <a:rPr lang="en-US" dirty="0" smtClean="0"/>
            </a:br>
            <a:r>
              <a:rPr lang="en-US" dirty="0" smtClean="0"/>
              <a:t>subtitle style</a:t>
            </a:r>
            <a:endParaRPr lang="en-US" dirty="0"/>
          </a:p>
        </p:txBody>
      </p:sp>
    </p:spTree>
    <p:extLst>
      <p:ext uri="{BB962C8B-B14F-4D97-AF65-F5344CB8AC3E}">
        <p14:creationId xmlns:p14="http://schemas.microsoft.com/office/powerpoint/2010/main" val="1122394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pic>
        <p:nvPicPr>
          <p:cNvPr id="8" name="Picture 7" descr="bg4-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293"/>
            <a:ext cx="9139201" cy="5153793"/>
          </a:xfrm>
          <a:prstGeom prst="rect">
            <a:avLst/>
          </a:prstGeom>
        </p:spPr>
      </p:pic>
      <p:sp>
        <p:nvSpPr>
          <p:cNvPr id="11" name="Subtitle 2"/>
          <p:cNvSpPr>
            <a:spLocks noGrp="1"/>
          </p:cNvSpPr>
          <p:nvPr>
            <p:ph type="subTitle" idx="1" hasCustomPrompt="1"/>
          </p:nvPr>
        </p:nvSpPr>
        <p:spPr>
          <a:xfrm>
            <a:off x="457199" y="1553041"/>
            <a:ext cx="8459657" cy="1993618"/>
          </a:xfrm>
        </p:spPr>
        <p:txBody>
          <a:bodyPr>
            <a:noAutofit/>
          </a:bodyPr>
          <a:lstStyle>
            <a:lvl1pPr marL="0" indent="0" algn="l">
              <a:buNone/>
              <a:defRPr sz="4800" b="0" i="0">
                <a:solidFill>
                  <a:srgbClr val="6C6C6C"/>
                </a:solidFill>
                <a:latin typeface="+mn-l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a:t>
            </a:r>
            <a:br>
              <a:rPr lang="en-US" dirty="0" smtClean="0"/>
            </a:br>
            <a:r>
              <a:rPr lang="en-US" dirty="0" smtClean="0"/>
              <a:t>subtitle style</a:t>
            </a:r>
            <a:endParaRPr lang="en-US" dirty="0"/>
          </a:p>
        </p:txBody>
      </p:sp>
    </p:spTree>
    <p:extLst>
      <p:ext uri="{BB962C8B-B14F-4D97-AF65-F5344CB8AC3E}">
        <p14:creationId xmlns:p14="http://schemas.microsoft.com/office/powerpoint/2010/main" val="1260594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se study1">
    <p:spTree>
      <p:nvGrpSpPr>
        <p:cNvPr id="1" name=""/>
        <p:cNvGrpSpPr/>
        <p:nvPr/>
      </p:nvGrpSpPr>
      <p:grpSpPr>
        <a:xfrm>
          <a:off x="0" y="0"/>
          <a:ext cx="0" cy="0"/>
          <a:chOff x="0" y="0"/>
          <a:chExt cx="0" cy="0"/>
        </a:xfrm>
      </p:grpSpPr>
      <p:pic>
        <p:nvPicPr>
          <p:cNvPr id="6" name="Picture 5" descr="bg4-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39201" cy="5153793"/>
          </a:xfrm>
          <a:prstGeom prst="rect">
            <a:avLst/>
          </a:prstGeom>
        </p:spPr>
      </p:pic>
      <p:sp>
        <p:nvSpPr>
          <p:cNvPr id="7" name="Content Placeholder 2"/>
          <p:cNvSpPr>
            <a:spLocks noGrp="1"/>
          </p:cNvSpPr>
          <p:nvPr>
            <p:ph idx="1" hasCustomPrompt="1"/>
          </p:nvPr>
        </p:nvSpPr>
        <p:spPr>
          <a:xfrm>
            <a:off x="457200" y="652952"/>
            <a:ext cx="4372764" cy="3299039"/>
          </a:xfrm>
        </p:spPr>
        <p:txBody>
          <a:bodyPr numCol="1" spcCol="0">
            <a:normAutofit/>
          </a:bodyPr>
          <a:lstStyle>
            <a:lvl1pPr marL="0" indent="0">
              <a:lnSpc>
                <a:spcPct val="110000"/>
              </a:lnSpc>
              <a:buSzPct val="138000"/>
              <a:buFontTx/>
              <a:buNone/>
              <a:defRPr sz="3200" b="0" i="0">
                <a:solidFill>
                  <a:srgbClr val="3C90D1"/>
                </a:solidFill>
                <a:latin typeface="Calibri"/>
                <a:cs typeface="Calibri"/>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text</a:t>
            </a:r>
          </a:p>
        </p:txBody>
      </p:sp>
      <p:cxnSp>
        <p:nvCxnSpPr>
          <p:cNvPr id="9" name="Straight Connector 8"/>
          <p:cNvCxnSpPr/>
          <p:nvPr userDrawn="1"/>
        </p:nvCxnSpPr>
        <p:spPr>
          <a:xfrm>
            <a:off x="457200" y="4938297"/>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10" name="Picture 9" descr="dark logo for slid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0302" y="4827747"/>
            <a:ext cx="941832" cy="213360"/>
          </a:xfrm>
          <a:prstGeom prst="rect">
            <a:avLst/>
          </a:prstGeom>
        </p:spPr>
      </p:pic>
    </p:spTree>
    <p:extLst>
      <p:ext uri="{BB962C8B-B14F-4D97-AF65-F5344CB8AC3E}">
        <p14:creationId xmlns:p14="http://schemas.microsoft.com/office/powerpoint/2010/main" val="1084712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9" name="Picture 8" descr="bg3-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450" y="-12700"/>
            <a:ext cx="9188450" cy="5181565"/>
          </a:xfrm>
          <a:prstGeom prst="rect">
            <a:avLst/>
          </a:prstGeom>
        </p:spPr>
      </p:pic>
      <p:pic>
        <p:nvPicPr>
          <p:cNvPr id="6" name="Picture 5" descr="slide footer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44968" y="4827747"/>
            <a:ext cx="941832" cy="213360"/>
          </a:xfrm>
          <a:prstGeom prst="rect">
            <a:avLst/>
          </a:prstGeom>
        </p:spPr>
      </p:pic>
      <p:cxnSp>
        <p:nvCxnSpPr>
          <p:cNvPr id="7" name="Straight Connector 6"/>
          <p:cNvCxnSpPr/>
          <p:nvPr userDrawn="1"/>
        </p:nvCxnSpPr>
        <p:spPr>
          <a:xfrm>
            <a:off x="457200" y="4938297"/>
            <a:ext cx="7142394"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8" name="Content Placeholder 2"/>
          <p:cNvSpPr>
            <a:spLocks noGrp="1"/>
          </p:cNvSpPr>
          <p:nvPr>
            <p:ph idx="1" hasCustomPrompt="1"/>
          </p:nvPr>
        </p:nvSpPr>
        <p:spPr>
          <a:xfrm>
            <a:off x="457200" y="652952"/>
            <a:ext cx="4393030" cy="3299039"/>
          </a:xfrm>
        </p:spPr>
        <p:txBody>
          <a:bodyPr numCol="1" spcCol="0">
            <a:normAutofit/>
          </a:bodyPr>
          <a:lstStyle>
            <a:lvl1pPr marL="0" indent="0">
              <a:lnSpc>
                <a:spcPct val="110000"/>
              </a:lnSpc>
              <a:buSzPct val="138000"/>
              <a:buFontTx/>
              <a:buNone/>
              <a:defRPr sz="3200" b="0" i="0">
                <a:solidFill>
                  <a:srgbClr val="F3F5FF"/>
                </a:solidFill>
                <a:latin typeface="+mn-l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text</a:t>
            </a:r>
          </a:p>
        </p:txBody>
      </p:sp>
    </p:spTree>
    <p:extLst>
      <p:ext uri="{BB962C8B-B14F-4D97-AF65-F5344CB8AC3E}">
        <p14:creationId xmlns:p14="http://schemas.microsoft.com/office/powerpoint/2010/main" val="1249224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cxnSp>
        <p:nvCxnSpPr>
          <p:cNvPr id="9" name="Straight Connector 8"/>
          <p:cNvCxnSpPr/>
          <p:nvPr userDrawn="1"/>
        </p:nvCxnSpPr>
        <p:spPr>
          <a:xfrm>
            <a:off x="457200" y="4938297"/>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dirty="0" smtClean="0"/>
              <a:t>Click to edit Master title style</a:t>
            </a:r>
            <a:endParaRPr lang="en-US" dirty="0"/>
          </a:p>
        </p:txBody>
      </p:sp>
      <p:cxnSp>
        <p:nvCxnSpPr>
          <p:cNvPr id="11" name="Straight Connector 10"/>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pic>
        <p:nvPicPr>
          <p:cNvPr id="13" name="Picture 12" descr="dark logo for slid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0302" y="4827747"/>
            <a:ext cx="941832" cy="213360"/>
          </a:xfrm>
          <a:prstGeom prst="rect">
            <a:avLst/>
          </a:prstGeom>
        </p:spPr>
      </p:pic>
    </p:spTree>
    <p:extLst>
      <p:ext uri="{BB962C8B-B14F-4D97-AF65-F5344CB8AC3E}">
        <p14:creationId xmlns:p14="http://schemas.microsoft.com/office/powerpoint/2010/main" val="1218220315"/>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theme" Target="../theme/theme1.xml"/><Relationship Id="rId30"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descr="bg2.png"/>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a:off x="-1" y="0"/>
            <a:ext cx="9139031" cy="5143500"/>
          </a:xfrm>
          <a:prstGeom prst="rect">
            <a:avLst/>
          </a:prstGeom>
        </p:spPr>
      </p:pic>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t>‹#›</a:t>
            </a:fld>
            <a:endParaRPr lang="en-US"/>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78" r:id="rId3"/>
    <p:sldLayoutId id="2147493471" r:id="rId4"/>
    <p:sldLayoutId id="2147493458" r:id="rId5"/>
    <p:sldLayoutId id="2147493459" r:id="rId6"/>
    <p:sldLayoutId id="2147493461" r:id="rId7"/>
    <p:sldLayoutId id="2147493462" r:id="rId8"/>
    <p:sldLayoutId id="2147493463" r:id="rId9"/>
    <p:sldLayoutId id="2147493474" r:id="rId10"/>
    <p:sldLayoutId id="2147493464" r:id="rId11"/>
    <p:sldLayoutId id="2147493465" r:id="rId12"/>
    <p:sldLayoutId id="2147493475" r:id="rId13"/>
    <p:sldLayoutId id="2147493467" r:id="rId14"/>
    <p:sldLayoutId id="2147493468" r:id="rId15"/>
    <p:sldLayoutId id="2147493470" r:id="rId16"/>
    <p:sldLayoutId id="2147493477" r:id="rId17"/>
    <p:sldLayoutId id="2147493476" r:id="rId18"/>
    <p:sldLayoutId id="2147493469" r:id="rId19"/>
    <p:sldLayoutId id="2147493472" r:id="rId20"/>
    <p:sldLayoutId id="2147493473" r:id="rId21"/>
    <p:sldLayoutId id="2147493479" r:id="rId22"/>
    <p:sldLayoutId id="2147493480" r:id="rId23"/>
    <p:sldLayoutId id="2147493481" r:id="rId24"/>
    <p:sldLayoutId id="2147493482" r:id="rId25"/>
    <p:sldLayoutId id="2147493483" r:id="rId26"/>
    <p:sldLayoutId id="2147493484" r:id="rId27"/>
    <p:sldLayoutId id="2147493513" r:id="rId28"/>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12.emf"/><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48.png"/></Relationships>
</file>

<file path=ppt/slides/_rels/slide11.xml.rels><?xml version="1.0" encoding="UTF-8" standalone="yes"?>
<Relationships xmlns="http://schemas.openxmlformats.org/package/2006/relationships"><Relationship Id="rId3" Type="http://schemas.openxmlformats.org/officeDocument/2006/relationships/image" Target="../media/image42.emf"/><Relationship Id="rId4" Type="http://schemas.openxmlformats.org/officeDocument/2006/relationships/image" Target="../media/image49.emf"/><Relationship Id="rId5" Type="http://schemas.openxmlformats.org/officeDocument/2006/relationships/image" Target="../media/image46.emf"/><Relationship Id="rId1" Type="http://schemas.openxmlformats.org/officeDocument/2006/relationships/slideLayout" Target="../slideLayouts/slideLayout28.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emf"/><Relationship Id="rId8" Type="http://schemas.openxmlformats.org/officeDocument/2006/relationships/image" Target="../media/image12.emf"/><Relationship Id="rId9" Type="http://schemas.openxmlformats.org/officeDocument/2006/relationships/image" Target="../media/image13.png"/><Relationship Id="rId1" Type="http://schemas.openxmlformats.org/officeDocument/2006/relationships/slideLayout" Target="../slideLayouts/slideLayout28.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12.emf"/><Relationship Id="rId5" Type="http://schemas.openxmlformats.org/officeDocument/2006/relationships/image" Target="../media/image13.png"/><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12.emf"/><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png"/><Relationship Id="rId5" Type="http://schemas.openxmlformats.org/officeDocument/2006/relationships/image" Target="../media/image57.png"/><Relationship Id="rId1" Type="http://schemas.openxmlformats.org/officeDocument/2006/relationships/slideLayout" Target="../slideLayouts/slideLayout28.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12.emf"/><Relationship Id="rId5" Type="http://schemas.openxmlformats.org/officeDocument/2006/relationships/image" Target="../media/image13.png"/><Relationship Id="rId6" Type="http://schemas.openxmlformats.org/officeDocument/2006/relationships/image" Target="../media/image11.png"/><Relationship Id="rId1" Type="http://schemas.openxmlformats.org/officeDocument/2006/relationships/slideLayout" Target="../slideLayouts/slideLayout28.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12.emf"/><Relationship Id="rId5" Type="http://schemas.openxmlformats.org/officeDocument/2006/relationships/image" Target="../media/image13.png"/><Relationship Id="rId1" Type="http://schemas.openxmlformats.org/officeDocument/2006/relationships/slideLayout" Target="../slideLayouts/slideLayout28.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3" Type="http://schemas.openxmlformats.org/officeDocument/2006/relationships/image" Target="../media/image60.jpg"/><Relationship Id="rId4" Type="http://schemas.openxmlformats.org/officeDocument/2006/relationships/image" Target="../media/image12.emf"/><Relationship Id="rId5" Type="http://schemas.openxmlformats.org/officeDocument/2006/relationships/image" Target="../media/image13.png"/><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emf"/><Relationship Id="rId8" Type="http://schemas.openxmlformats.org/officeDocument/2006/relationships/image" Target="../media/image12.emf"/><Relationship Id="rId9" Type="http://schemas.openxmlformats.org/officeDocument/2006/relationships/image" Target="../media/image13.png"/><Relationship Id="rId1" Type="http://schemas.openxmlformats.org/officeDocument/2006/relationships/slideLayout" Target="../slideLayouts/slideLayout28.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jpg"/><Relationship Id="rId9" Type="http://schemas.openxmlformats.org/officeDocument/2006/relationships/image" Target="../media/image12.emf"/><Relationship Id="rId10" Type="http://schemas.openxmlformats.org/officeDocument/2006/relationships/image" Target="../media/image13.png"/><Relationship Id="rId1" Type="http://schemas.openxmlformats.org/officeDocument/2006/relationships/slideLayout" Target="../slideLayouts/slideLayout28.xml"/><Relationship Id="rId2" Type="http://schemas.openxmlformats.org/officeDocument/2006/relationships/image" Target="../media/image14.png"/></Relationships>
</file>

<file path=ppt/slides/_rels/slide20.xml.rels><?xml version="1.0" encoding="UTF-8" standalone="yes"?>
<Relationships xmlns="http://schemas.openxmlformats.org/package/2006/relationships"><Relationship Id="rId11" Type="http://schemas.openxmlformats.org/officeDocument/2006/relationships/image" Target="../media/image69.emf"/><Relationship Id="rId12" Type="http://schemas.openxmlformats.org/officeDocument/2006/relationships/image" Target="../media/image12.emf"/><Relationship Id="rId13" Type="http://schemas.openxmlformats.org/officeDocument/2006/relationships/image" Target="../media/image13.png"/><Relationship Id="rId1" Type="http://schemas.openxmlformats.org/officeDocument/2006/relationships/slideLayout" Target="../slideLayouts/slideLayout28.xml"/><Relationship Id="rId2" Type="http://schemas.openxmlformats.org/officeDocument/2006/relationships/notesSlide" Target="../notesSlides/notesSlide13.xml"/><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emf"/><Relationship Id="rId7" Type="http://schemas.openxmlformats.org/officeDocument/2006/relationships/image" Target="../media/image65.png"/><Relationship Id="rId8" Type="http://schemas.openxmlformats.org/officeDocument/2006/relationships/image" Target="../media/image66.emf"/><Relationship Id="rId9" Type="http://schemas.openxmlformats.org/officeDocument/2006/relationships/image" Target="../media/image67.png"/><Relationship Id="rId10" Type="http://schemas.openxmlformats.org/officeDocument/2006/relationships/image" Target="../media/image68.emf"/></Relationships>
</file>

<file path=ppt/slides/_rels/slide21.xml.rels><?xml version="1.0" encoding="UTF-8" standalone="yes"?>
<Relationships xmlns="http://schemas.openxmlformats.org/package/2006/relationships"><Relationship Id="rId3" Type="http://schemas.openxmlformats.org/officeDocument/2006/relationships/image" Target="../media/image64.emf"/><Relationship Id="rId4" Type="http://schemas.openxmlformats.org/officeDocument/2006/relationships/image" Target="../media/image66.emf"/><Relationship Id="rId5" Type="http://schemas.openxmlformats.org/officeDocument/2006/relationships/image" Target="../media/image68.emf"/><Relationship Id="rId6" Type="http://schemas.openxmlformats.org/officeDocument/2006/relationships/image" Target="../media/image69.emf"/><Relationship Id="rId7" Type="http://schemas.openxmlformats.org/officeDocument/2006/relationships/image" Target="../media/image12.emf"/><Relationship Id="rId8" Type="http://schemas.openxmlformats.org/officeDocument/2006/relationships/image" Target="../media/image13.png"/><Relationship Id="rId1" Type="http://schemas.openxmlformats.org/officeDocument/2006/relationships/slideLayout" Target="../slideLayouts/slideLayout28.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emf"/><Relationship Id="rId1" Type="http://schemas.openxmlformats.org/officeDocument/2006/relationships/slideLayout" Target="../slideLayouts/slideLayout28.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70.png"/><Relationship Id="rId5" Type="http://schemas.openxmlformats.org/officeDocument/2006/relationships/image" Target="../media/image12.emf"/><Relationship Id="rId6" Type="http://schemas.openxmlformats.org/officeDocument/2006/relationships/image" Target="../media/image13.png"/><Relationship Id="rId1" Type="http://schemas.openxmlformats.org/officeDocument/2006/relationships/slideLayout" Target="../slideLayouts/slideLayout28.xml"/><Relationship Id="rId2"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 Id="rId1" Type="http://schemas.openxmlformats.org/officeDocument/2006/relationships/slideLayout" Target="../slideLayouts/slideLayout28.xml"/><Relationship Id="rId2" Type="http://schemas.openxmlformats.org/officeDocument/2006/relationships/image" Target="../media/image12.emf"/></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 Id="rId1" Type="http://schemas.openxmlformats.org/officeDocument/2006/relationships/slideLayout" Target="../slideLayouts/slideLayout28.xml"/><Relationship Id="rId2" Type="http://schemas.openxmlformats.org/officeDocument/2006/relationships/image" Target="../media/image12.emf"/></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emf"/><Relationship Id="rId5" Type="http://schemas.openxmlformats.org/officeDocument/2006/relationships/image" Target="../media/image30.emf"/><Relationship Id="rId6" Type="http://schemas.openxmlformats.org/officeDocument/2006/relationships/image" Target="../media/image12.emf"/><Relationship Id="rId7" Type="http://schemas.openxmlformats.org/officeDocument/2006/relationships/image" Target="../media/image13.png"/><Relationship Id="rId1" Type="http://schemas.openxmlformats.org/officeDocument/2006/relationships/slideLayout" Target="../slideLayouts/slideLayout28.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12.emf"/><Relationship Id="rId5" Type="http://schemas.openxmlformats.org/officeDocument/2006/relationships/image" Target="../media/image13.png"/><Relationship Id="rId6" Type="http://schemas.openxmlformats.org/officeDocument/2006/relationships/image" Target="../media/image32.emf"/><Relationship Id="rId7" Type="http://schemas.openxmlformats.org/officeDocument/2006/relationships/image" Target="../media/image33.emf"/><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34.jpeg"/></Relationships>
</file>

<file path=ppt/slides/_rels/slide8.xml.rels><?xml version="1.0" encoding="UTF-8" standalone="yes"?>
<Relationships xmlns="http://schemas.openxmlformats.org/package/2006/relationships"><Relationship Id="rId11" Type="http://schemas.openxmlformats.org/officeDocument/2006/relationships/image" Target="../media/image41.png"/><Relationship Id="rId12" Type="http://schemas.openxmlformats.org/officeDocument/2006/relationships/image" Target="../media/image42.emf"/><Relationship Id="rId13" Type="http://schemas.openxmlformats.org/officeDocument/2006/relationships/image" Target="../media/image43.emf"/><Relationship Id="rId14" Type="http://schemas.openxmlformats.org/officeDocument/2006/relationships/image" Target="../media/image44.emf"/><Relationship Id="rId15" Type="http://schemas.openxmlformats.org/officeDocument/2006/relationships/image" Target="../media/image45.emf"/><Relationship Id="rId16" Type="http://schemas.openxmlformats.org/officeDocument/2006/relationships/image" Target="../media/image46.emf"/><Relationship Id="rId17" Type="http://schemas.openxmlformats.org/officeDocument/2006/relationships/image" Target="../media/image47.emf"/><Relationship Id="rId1" Type="http://schemas.openxmlformats.org/officeDocument/2006/relationships/slideLayout" Target="../slideLayouts/slideLayout28.xml"/><Relationship Id="rId2" Type="http://schemas.openxmlformats.org/officeDocument/2006/relationships/notesSlide" Target="../notesSlides/notesSlide3.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wmf"/><Relationship Id="rId9" Type="http://schemas.openxmlformats.org/officeDocument/2006/relationships/image" Target="../media/image12.emf"/><Relationship Id="rId10"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12.emf"/><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ounded Rectangle 32"/>
          <p:cNvSpPr/>
          <p:nvPr/>
        </p:nvSpPr>
        <p:spPr>
          <a:xfrm>
            <a:off x="187010" y="4089210"/>
            <a:ext cx="3600199" cy="426453"/>
          </a:xfrm>
          <a:prstGeom prst="roundRect">
            <a:avLst>
              <a:gd name="adj" fmla="val 50000"/>
            </a:avLst>
          </a:prstGeom>
          <a:solidFill>
            <a:srgbClr val="3C90D1"/>
          </a:solidFill>
          <a:ln>
            <a:solidFill>
              <a:srgbClr val="152F4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4573185" y="0"/>
            <a:ext cx="1732123" cy="246395"/>
          </a:xfrm>
          <a:prstGeom prst="rect">
            <a:avLst/>
          </a:prstGeom>
          <a:solidFill>
            <a:srgbClr val="2575C3">
              <a:alpha val="20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Rectangle 35"/>
          <p:cNvSpPr/>
          <p:nvPr/>
        </p:nvSpPr>
        <p:spPr>
          <a:xfrm>
            <a:off x="4885963" y="489710"/>
            <a:ext cx="1732123" cy="246395"/>
          </a:xfrm>
          <a:prstGeom prst="rect">
            <a:avLst/>
          </a:prstGeom>
          <a:solidFill>
            <a:srgbClr val="92D546">
              <a:alpha val="20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7" name="Rectangle 36"/>
          <p:cNvSpPr/>
          <p:nvPr/>
        </p:nvSpPr>
        <p:spPr>
          <a:xfrm>
            <a:off x="5170306" y="979421"/>
            <a:ext cx="1732123" cy="246395"/>
          </a:xfrm>
          <a:prstGeom prst="rect">
            <a:avLst/>
          </a:prstGeom>
          <a:solidFill>
            <a:srgbClr val="B03AA6">
              <a:alpha val="20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Rectangle 37"/>
          <p:cNvSpPr/>
          <p:nvPr/>
        </p:nvSpPr>
        <p:spPr>
          <a:xfrm>
            <a:off x="5439246" y="1469132"/>
            <a:ext cx="1732123" cy="246395"/>
          </a:xfrm>
          <a:prstGeom prst="rect">
            <a:avLst/>
          </a:prstGeom>
          <a:solidFill>
            <a:srgbClr val="2087D9">
              <a:alpha val="20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Rectangle 38"/>
          <p:cNvSpPr/>
          <p:nvPr/>
        </p:nvSpPr>
        <p:spPr>
          <a:xfrm>
            <a:off x="5685677" y="1958843"/>
            <a:ext cx="1732123" cy="246395"/>
          </a:xfrm>
          <a:prstGeom prst="rect">
            <a:avLst/>
          </a:prstGeom>
          <a:solidFill>
            <a:srgbClr val="92D546">
              <a:alpha val="20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Rectangle 39"/>
          <p:cNvSpPr/>
          <p:nvPr/>
        </p:nvSpPr>
        <p:spPr>
          <a:xfrm>
            <a:off x="5941586" y="2448554"/>
            <a:ext cx="3166871" cy="246395"/>
          </a:xfrm>
          <a:prstGeom prst="rect">
            <a:avLst/>
          </a:prstGeom>
          <a:solidFill>
            <a:srgbClr val="B03AA6">
              <a:alpha val="20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Rectangle 40"/>
          <p:cNvSpPr/>
          <p:nvPr/>
        </p:nvSpPr>
        <p:spPr>
          <a:xfrm>
            <a:off x="5721220" y="2938265"/>
            <a:ext cx="1732123" cy="246395"/>
          </a:xfrm>
          <a:prstGeom prst="rect">
            <a:avLst/>
          </a:prstGeom>
          <a:solidFill>
            <a:srgbClr val="2087D9">
              <a:alpha val="20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Rectangle 41"/>
          <p:cNvSpPr/>
          <p:nvPr/>
        </p:nvSpPr>
        <p:spPr>
          <a:xfrm>
            <a:off x="5474789" y="3427976"/>
            <a:ext cx="1732123" cy="246395"/>
          </a:xfrm>
          <a:prstGeom prst="rect">
            <a:avLst/>
          </a:prstGeom>
          <a:solidFill>
            <a:srgbClr val="92D546">
              <a:alpha val="20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42"/>
          <p:cNvSpPr/>
          <p:nvPr/>
        </p:nvSpPr>
        <p:spPr>
          <a:xfrm>
            <a:off x="5205849" y="3917687"/>
            <a:ext cx="1732123" cy="246395"/>
          </a:xfrm>
          <a:prstGeom prst="rect">
            <a:avLst/>
          </a:prstGeom>
          <a:solidFill>
            <a:srgbClr val="B03AA6">
              <a:alpha val="20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Rectangle 43"/>
          <p:cNvSpPr/>
          <p:nvPr/>
        </p:nvSpPr>
        <p:spPr>
          <a:xfrm>
            <a:off x="4921506" y="4407398"/>
            <a:ext cx="1732123" cy="246395"/>
          </a:xfrm>
          <a:prstGeom prst="rect">
            <a:avLst/>
          </a:prstGeom>
          <a:solidFill>
            <a:srgbClr val="2087D9">
              <a:alpha val="20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ectangle 44"/>
          <p:cNvSpPr/>
          <p:nvPr/>
        </p:nvSpPr>
        <p:spPr>
          <a:xfrm>
            <a:off x="4580293" y="4897104"/>
            <a:ext cx="1732123" cy="246395"/>
          </a:xfrm>
          <a:prstGeom prst="rect">
            <a:avLst/>
          </a:prstGeom>
          <a:solidFill>
            <a:srgbClr val="92D546">
              <a:alpha val="20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45"/>
          <p:cNvSpPr/>
          <p:nvPr/>
        </p:nvSpPr>
        <p:spPr>
          <a:xfrm flipH="1">
            <a:off x="9123859" y="-2"/>
            <a:ext cx="1732123" cy="246395"/>
          </a:xfrm>
          <a:prstGeom prst="rect">
            <a:avLst/>
          </a:prstGeom>
          <a:solidFill>
            <a:srgbClr val="2087D9">
              <a:alpha val="20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Rectangle 46"/>
          <p:cNvSpPr/>
          <p:nvPr/>
        </p:nvSpPr>
        <p:spPr>
          <a:xfrm flipH="1">
            <a:off x="8811081" y="489709"/>
            <a:ext cx="1732123" cy="246395"/>
          </a:xfrm>
          <a:prstGeom prst="rect">
            <a:avLst/>
          </a:prstGeom>
          <a:solidFill>
            <a:srgbClr val="92D546">
              <a:alpha val="20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Rectangle 47"/>
          <p:cNvSpPr/>
          <p:nvPr/>
        </p:nvSpPr>
        <p:spPr>
          <a:xfrm flipH="1">
            <a:off x="8526738" y="979420"/>
            <a:ext cx="1732123" cy="246395"/>
          </a:xfrm>
          <a:prstGeom prst="rect">
            <a:avLst/>
          </a:prstGeom>
          <a:solidFill>
            <a:srgbClr val="B03AA6">
              <a:alpha val="20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 name="Rectangle 48"/>
          <p:cNvSpPr/>
          <p:nvPr/>
        </p:nvSpPr>
        <p:spPr>
          <a:xfrm flipH="1">
            <a:off x="8257798" y="1469131"/>
            <a:ext cx="1732123" cy="246395"/>
          </a:xfrm>
          <a:prstGeom prst="rect">
            <a:avLst/>
          </a:prstGeom>
          <a:solidFill>
            <a:srgbClr val="2087D9">
              <a:alpha val="20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0" name="Rectangle 49"/>
          <p:cNvSpPr/>
          <p:nvPr/>
        </p:nvSpPr>
        <p:spPr>
          <a:xfrm flipH="1">
            <a:off x="8011367" y="1958842"/>
            <a:ext cx="1732123" cy="246395"/>
          </a:xfrm>
          <a:prstGeom prst="rect">
            <a:avLst/>
          </a:prstGeom>
          <a:solidFill>
            <a:srgbClr val="92D546">
              <a:alpha val="20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1" name="Rectangle 50"/>
          <p:cNvSpPr/>
          <p:nvPr/>
        </p:nvSpPr>
        <p:spPr>
          <a:xfrm flipH="1">
            <a:off x="8011367" y="2938264"/>
            <a:ext cx="1732123" cy="246395"/>
          </a:xfrm>
          <a:prstGeom prst="rect">
            <a:avLst/>
          </a:prstGeom>
          <a:solidFill>
            <a:srgbClr val="2087D9">
              <a:alpha val="20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2" name="Rectangle 51"/>
          <p:cNvSpPr/>
          <p:nvPr/>
        </p:nvSpPr>
        <p:spPr>
          <a:xfrm flipH="1">
            <a:off x="8257798" y="3427975"/>
            <a:ext cx="1732123" cy="246395"/>
          </a:xfrm>
          <a:prstGeom prst="rect">
            <a:avLst/>
          </a:prstGeom>
          <a:solidFill>
            <a:srgbClr val="92D546">
              <a:alpha val="20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3" name="Rectangle 52"/>
          <p:cNvSpPr/>
          <p:nvPr/>
        </p:nvSpPr>
        <p:spPr>
          <a:xfrm flipH="1">
            <a:off x="8526738" y="3917686"/>
            <a:ext cx="1732123" cy="246395"/>
          </a:xfrm>
          <a:prstGeom prst="rect">
            <a:avLst/>
          </a:prstGeom>
          <a:solidFill>
            <a:srgbClr val="B03AA6">
              <a:alpha val="20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 name="Rectangle 53"/>
          <p:cNvSpPr/>
          <p:nvPr/>
        </p:nvSpPr>
        <p:spPr>
          <a:xfrm flipH="1">
            <a:off x="8811081" y="4407397"/>
            <a:ext cx="1732123" cy="246395"/>
          </a:xfrm>
          <a:prstGeom prst="rect">
            <a:avLst/>
          </a:prstGeom>
          <a:solidFill>
            <a:srgbClr val="2087D9">
              <a:alpha val="20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Rectangle 54"/>
          <p:cNvSpPr/>
          <p:nvPr/>
        </p:nvSpPr>
        <p:spPr>
          <a:xfrm flipH="1">
            <a:off x="9152294" y="4897103"/>
            <a:ext cx="1732123" cy="246395"/>
          </a:xfrm>
          <a:prstGeom prst="rect">
            <a:avLst/>
          </a:prstGeom>
          <a:solidFill>
            <a:srgbClr val="FFFFFF">
              <a:alpha val="20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TextBox 57"/>
          <p:cNvSpPr txBox="1"/>
          <p:nvPr/>
        </p:nvSpPr>
        <p:spPr>
          <a:xfrm>
            <a:off x="6644150" y="-3004126"/>
            <a:ext cx="184666" cy="369332"/>
          </a:xfrm>
          <a:prstGeom prst="rect">
            <a:avLst/>
          </a:prstGeom>
          <a:noFill/>
        </p:spPr>
        <p:txBody>
          <a:bodyPr wrap="none" rtlCol="0">
            <a:spAutoFit/>
          </a:bodyPr>
          <a:lstStyle/>
          <a:p>
            <a:endParaRPr lang="en-US" dirty="0"/>
          </a:p>
        </p:txBody>
      </p:sp>
      <p:sp>
        <p:nvSpPr>
          <p:cNvPr id="4" name="Subtitle 3"/>
          <p:cNvSpPr>
            <a:spLocks noGrp="1"/>
          </p:cNvSpPr>
          <p:nvPr>
            <p:ph type="subTitle" idx="4294967295"/>
          </p:nvPr>
        </p:nvSpPr>
        <p:spPr>
          <a:xfrm>
            <a:off x="349090" y="1304286"/>
            <a:ext cx="8658831" cy="2442138"/>
          </a:xfrm>
        </p:spPr>
        <p:txBody>
          <a:bodyPr>
            <a:normAutofit lnSpcReduction="10000"/>
          </a:bodyPr>
          <a:lstStyle/>
          <a:p>
            <a:pPr marL="0" indent="0">
              <a:buNone/>
            </a:pPr>
            <a:r>
              <a:rPr lang="en-US" sz="4800" dirty="0" smtClean="0">
                <a:solidFill>
                  <a:srgbClr val="FFFFFF"/>
                </a:solidFill>
                <a:latin typeface="Arial"/>
                <a:cs typeface="Arial"/>
              </a:rPr>
              <a:t>Mobile Enterprise </a:t>
            </a:r>
          </a:p>
          <a:p>
            <a:pPr marL="0" indent="0">
              <a:buNone/>
            </a:pPr>
            <a:r>
              <a:rPr lang="en-US" sz="4800" dirty="0" smtClean="0">
                <a:solidFill>
                  <a:srgbClr val="FFFFFF"/>
                </a:solidFill>
                <a:latin typeface="Arial"/>
                <a:cs typeface="Arial"/>
              </a:rPr>
              <a:t>Success with</a:t>
            </a:r>
          </a:p>
          <a:p>
            <a:pPr marL="0" indent="0">
              <a:buNone/>
            </a:pPr>
            <a:r>
              <a:rPr lang="en-US" sz="4800" dirty="0" smtClean="0">
                <a:solidFill>
                  <a:srgbClr val="FFFFFF"/>
                </a:solidFill>
                <a:latin typeface="Arial"/>
                <a:cs typeface="Arial"/>
              </a:rPr>
              <a:t>Xamarin </a:t>
            </a:r>
            <a:r>
              <a:rPr lang="en-US" sz="4800" dirty="0">
                <a:solidFill>
                  <a:srgbClr val="FFFFFF"/>
                </a:solidFill>
                <a:latin typeface="Arial"/>
                <a:cs typeface="Arial"/>
              </a:rPr>
              <a:t>and IBM</a:t>
            </a:r>
          </a:p>
        </p:txBody>
      </p:sp>
      <p:grpSp>
        <p:nvGrpSpPr>
          <p:cNvPr id="60" name="Group 59"/>
          <p:cNvGrpSpPr/>
          <p:nvPr/>
        </p:nvGrpSpPr>
        <p:grpSpPr>
          <a:xfrm>
            <a:off x="473721" y="472610"/>
            <a:ext cx="2862571" cy="354708"/>
            <a:chOff x="6492317" y="4526758"/>
            <a:chExt cx="2248880" cy="296346"/>
          </a:xfrm>
        </p:grpSpPr>
        <p:pic>
          <p:nvPicPr>
            <p:cNvPr id="61" name="Picture 60"/>
            <p:cNvPicPr>
              <a:picLocks noChangeAspect="1"/>
            </p:cNvPicPr>
            <p:nvPr userDrawn="1"/>
          </p:nvPicPr>
          <p:blipFill>
            <a:blip r:embed="rId2"/>
            <a:stretch>
              <a:fillRect/>
            </a:stretch>
          </p:blipFill>
          <p:spPr>
            <a:xfrm>
              <a:off x="6492317" y="4551942"/>
              <a:ext cx="1188942" cy="271162"/>
            </a:xfrm>
            <a:prstGeom prst="rect">
              <a:avLst/>
            </a:prstGeom>
          </p:spPr>
        </p:pic>
        <p:pic>
          <p:nvPicPr>
            <p:cNvPr id="62" name="Picture 61" descr="1412636733_ib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90467" y="4551942"/>
              <a:ext cx="650730" cy="262736"/>
            </a:xfrm>
            <a:prstGeom prst="rect">
              <a:avLst/>
            </a:prstGeom>
          </p:spPr>
        </p:pic>
        <p:sp>
          <p:nvSpPr>
            <p:cNvPr id="63" name="Shape 33"/>
            <p:cNvSpPr txBox="1">
              <a:spLocks/>
            </p:cNvSpPr>
            <p:nvPr userDrawn="1"/>
          </p:nvSpPr>
          <p:spPr>
            <a:xfrm>
              <a:off x="7671836" y="4526758"/>
              <a:ext cx="418631" cy="25948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000" kern="1200">
                  <a:solidFill>
                    <a:schemeClr val="tx1"/>
                  </a:solidFill>
                  <a:latin typeface="+mn-lt"/>
                  <a:ea typeface="+mn-ea"/>
                  <a:cs typeface="+mn-cs"/>
                  <a:sym typeface="Segoe UI"/>
                </a:defRPr>
              </a:lvl1pPr>
            </a:lstStyle>
            <a:p>
              <a:pPr>
                <a:defRPr sz="1800">
                  <a:solidFill>
                    <a:srgbClr val="000000"/>
                  </a:solidFill>
                </a:defRPr>
              </a:pPr>
              <a:r>
                <a:rPr lang="en-US" sz="2000" dirty="0" smtClean="0">
                  <a:solidFill>
                    <a:srgbClr val="FFFFFF"/>
                  </a:solidFill>
                </a:rPr>
                <a:t>+</a:t>
              </a:r>
              <a:endParaRPr lang="en-US" sz="2000" dirty="0">
                <a:solidFill>
                  <a:srgbClr val="FFFFFF"/>
                </a:solidFill>
              </a:endParaRPr>
            </a:p>
          </p:txBody>
        </p:sp>
      </p:grpSp>
      <p:grpSp>
        <p:nvGrpSpPr>
          <p:cNvPr id="29" name="Group 28"/>
          <p:cNvGrpSpPr/>
          <p:nvPr/>
        </p:nvGrpSpPr>
        <p:grpSpPr>
          <a:xfrm>
            <a:off x="349090" y="4089210"/>
            <a:ext cx="5988621" cy="426453"/>
            <a:chOff x="1788273" y="4089210"/>
            <a:chExt cx="5988621" cy="426453"/>
          </a:xfrm>
        </p:grpSpPr>
        <p:sp>
          <p:nvSpPr>
            <p:cNvPr id="30" name="Rounded Rectangle 29"/>
            <p:cNvSpPr/>
            <p:nvPr/>
          </p:nvSpPr>
          <p:spPr>
            <a:xfrm>
              <a:off x="5395644" y="4089210"/>
              <a:ext cx="2381250" cy="426453"/>
            </a:xfrm>
            <a:prstGeom prst="roundRect">
              <a:avLst>
                <a:gd name="adj" fmla="val 50000"/>
              </a:avLst>
            </a:prstGeom>
            <a:solidFill>
              <a:srgbClr val="B03AA6"/>
            </a:solidFill>
            <a:ln>
              <a:solidFill>
                <a:srgbClr val="152F4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1788273" y="4108164"/>
              <a:ext cx="2992826" cy="338554"/>
            </a:xfrm>
            <a:prstGeom prst="rect">
              <a:avLst/>
            </a:prstGeom>
          </p:spPr>
          <p:txBody>
            <a:bodyPr wrap="none">
              <a:spAutoFit/>
            </a:bodyPr>
            <a:lstStyle/>
            <a:p>
              <a:r>
                <a:rPr lang="en-US" sz="1600" dirty="0">
                  <a:solidFill>
                    <a:srgbClr val="FFFFFF"/>
                  </a:solidFill>
                  <a:latin typeface="Arial"/>
                  <a:cs typeface="Arial"/>
                </a:rPr>
                <a:t>Contact us: </a:t>
              </a:r>
              <a:r>
                <a:rPr lang="en-US" sz="1600" dirty="0" err="1">
                  <a:solidFill>
                    <a:srgbClr val="FFFFFF"/>
                  </a:solidFill>
                  <a:latin typeface="Arial"/>
                  <a:cs typeface="Arial"/>
                </a:rPr>
                <a:t>ibm@xamarin.com</a:t>
              </a:r>
              <a:endParaRPr lang="en-US" sz="1600" dirty="0">
                <a:solidFill>
                  <a:srgbClr val="FFFFFF"/>
                </a:solidFill>
                <a:latin typeface="Arial"/>
                <a:cs typeface="Arial"/>
              </a:endParaRPr>
            </a:p>
          </p:txBody>
        </p:sp>
        <p:sp>
          <p:nvSpPr>
            <p:cNvPr id="32" name="Rectangle 31"/>
            <p:cNvSpPr/>
            <p:nvPr/>
          </p:nvSpPr>
          <p:spPr>
            <a:xfrm>
              <a:off x="5612379" y="4126936"/>
              <a:ext cx="2049835" cy="307777"/>
            </a:xfrm>
            <a:prstGeom prst="rect">
              <a:avLst/>
            </a:prstGeom>
          </p:spPr>
          <p:txBody>
            <a:bodyPr wrap="none">
              <a:spAutoFit/>
            </a:bodyPr>
            <a:lstStyle/>
            <a:p>
              <a:r>
                <a:rPr lang="en-US" sz="1400" dirty="0" smtClean="0">
                  <a:solidFill>
                    <a:srgbClr val="FFFFFF"/>
                  </a:solidFill>
                  <a:latin typeface="Arial"/>
                  <a:cs typeface="Arial"/>
                </a:rPr>
                <a:t>Visit: </a:t>
              </a:r>
              <a:r>
                <a:rPr lang="en-US" sz="1400" dirty="0" err="1" smtClean="0">
                  <a:solidFill>
                    <a:srgbClr val="FFFFFF"/>
                  </a:solidFill>
                  <a:latin typeface="Arial"/>
                  <a:cs typeface="Arial"/>
                </a:rPr>
                <a:t>xamarin.com</a:t>
              </a:r>
              <a:r>
                <a:rPr lang="en-US" sz="1400" dirty="0">
                  <a:solidFill>
                    <a:srgbClr val="FFFFFF"/>
                  </a:solidFill>
                  <a:latin typeface="Arial"/>
                  <a:cs typeface="Arial"/>
                </a:rPr>
                <a:t>/</a:t>
              </a:r>
              <a:r>
                <a:rPr lang="en-US" sz="1400" dirty="0" err="1">
                  <a:solidFill>
                    <a:srgbClr val="FFFFFF"/>
                  </a:solidFill>
                  <a:latin typeface="Arial"/>
                  <a:cs typeface="Arial"/>
                </a:rPr>
                <a:t>ibm</a:t>
              </a:r>
              <a:endParaRPr lang="en-US" sz="1400" dirty="0">
                <a:solidFill>
                  <a:srgbClr val="FFFFFF"/>
                </a:solidFill>
                <a:latin typeface="Arial"/>
                <a:cs typeface="Arial"/>
              </a:endParaRPr>
            </a:p>
          </p:txBody>
        </p:sp>
      </p:grpSp>
    </p:spTree>
    <p:extLst>
      <p:ext uri="{BB962C8B-B14F-4D97-AF65-F5344CB8AC3E}">
        <p14:creationId xmlns:p14="http://schemas.microsoft.com/office/powerpoint/2010/main" val="129394063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47"/>
          <p:cNvSpPr/>
          <p:nvPr/>
        </p:nvSpPr>
        <p:spPr>
          <a:xfrm>
            <a:off x="341312" y="1237129"/>
            <a:ext cx="2819401" cy="3643924"/>
          </a:xfrm>
          <a:prstGeom prst="roundRect">
            <a:avLst>
              <a:gd name="adj" fmla="val 0"/>
            </a:avLst>
          </a:prstGeom>
          <a:solidFill>
            <a:srgbClr val="194F8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65488" y="-72042"/>
            <a:ext cx="8565446" cy="857250"/>
          </a:xfrm>
        </p:spPr>
        <p:txBody>
          <a:bodyPr>
            <a:normAutofit/>
          </a:bodyPr>
          <a:lstStyle/>
          <a:p>
            <a:pPr algn="l"/>
            <a:r>
              <a:rPr lang="en-US" sz="2400" dirty="0">
                <a:solidFill>
                  <a:schemeClr val="bg1"/>
                </a:solidFill>
                <a:latin typeface="Arial"/>
                <a:cs typeface="Arial"/>
              </a:rPr>
              <a:t>Xamarin Platform: Build high-performance native apps in C#</a:t>
            </a:r>
            <a:endParaRPr lang="en-US" sz="2300" dirty="0">
              <a:solidFill>
                <a:schemeClr val="bg1"/>
              </a:solidFill>
              <a:latin typeface="Arial"/>
              <a:cs typeface="Arial"/>
            </a:endParaRPr>
          </a:p>
        </p:txBody>
      </p:sp>
      <p:sp>
        <p:nvSpPr>
          <p:cNvPr id="6" name="Shape 61"/>
          <p:cNvSpPr/>
          <p:nvPr/>
        </p:nvSpPr>
        <p:spPr>
          <a:xfrm>
            <a:off x="5945187" y="1237129"/>
            <a:ext cx="2819401" cy="3643313"/>
          </a:xfrm>
          <a:prstGeom prst="rect">
            <a:avLst/>
          </a:prstGeom>
          <a:solidFill>
            <a:srgbClr val="72246C"/>
          </a:solidFill>
          <a:ln>
            <a:noFill/>
            <a:round/>
          </a:ln>
          <a:effectLst>
            <a:outerShdw blurRad="38100" dist="23000" dir="5400000" rotWithShape="0">
              <a:srgbClr val="808080">
                <a:alpha val="34999"/>
              </a:srgbClr>
            </a:outerShdw>
          </a:effectLst>
        </p:spPr>
        <p:txBody>
          <a:bodyPr lIns="0" tIns="0" rIns="0" bIns="0" anchor="ctr"/>
          <a:lstStyle/>
          <a:p>
            <a:pPr lvl="0" algn="ctr" defTabSz="457200">
              <a:defRPr sz="1800">
                <a:solidFill>
                  <a:srgbClr val="B5E3F9"/>
                </a:solidFill>
              </a:defRPr>
            </a:pPr>
            <a:endParaRPr/>
          </a:p>
        </p:txBody>
      </p:sp>
      <p:grpSp>
        <p:nvGrpSpPr>
          <p:cNvPr id="7" name="Group 64"/>
          <p:cNvGrpSpPr/>
          <p:nvPr/>
        </p:nvGrpSpPr>
        <p:grpSpPr>
          <a:xfrm>
            <a:off x="6167437" y="1719729"/>
            <a:ext cx="2444751" cy="423864"/>
            <a:chOff x="0" y="0"/>
            <a:chExt cx="2444750" cy="423863"/>
          </a:xfrm>
          <a:solidFill>
            <a:srgbClr val="B03AA6"/>
          </a:solidFill>
          <a:effectLst/>
        </p:grpSpPr>
        <p:sp>
          <p:nvSpPr>
            <p:cNvPr id="8" name="Shape 62"/>
            <p:cNvSpPr/>
            <p:nvPr/>
          </p:nvSpPr>
          <p:spPr>
            <a:xfrm>
              <a:off x="0" y="0"/>
              <a:ext cx="2444750" cy="423863"/>
            </a:xfrm>
            <a:prstGeom prst="rect">
              <a:avLst/>
            </a:prstGeom>
            <a:grpFill/>
            <a:ln w="9525" cap="flat">
              <a:noFill/>
              <a:prstDash val="solid"/>
              <a:round/>
            </a:ln>
            <a:effectLst>
              <a:outerShdw blurRad="38100" dist="23000" dir="5400000" rotWithShape="0">
                <a:srgbClr val="808080">
                  <a:alpha val="34999"/>
                </a:srgbClr>
              </a:outerShdw>
            </a:effectLst>
          </p:spPr>
          <p:txBody>
            <a:bodyPr wrap="square" lIns="0" tIns="0" rIns="0" bIns="0" numCol="1" anchor="ctr">
              <a:noAutofit/>
            </a:bodyPr>
            <a:lstStyle/>
            <a:p>
              <a:pPr lvl="0" algn="ctr" defTabSz="457200">
                <a:defRPr sz="1800">
                  <a:solidFill>
                    <a:srgbClr val="FFF9FF"/>
                  </a:solidFill>
                </a:defRPr>
              </a:pPr>
              <a:endParaRPr>
                <a:latin typeface="Arial"/>
                <a:cs typeface="Arial"/>
              </a:endParaRPr>
            </a:p>
          </p:txBody>
        </p:sp>
        <p:sp>
          <p:nvSpPr>
            <p:cNvPr id="9" name="Shape 63"/>
            <p:cNvSpPr/>
            <p:nvPr/>
          </p:nvSpPr>
          <p:spPr>
            <a:xfrm>
              <a:off x="0" y="32213"/>
              <a:ext cx="2444750" cy="359437"/>
            </a:xfrm>
            <a:prstGeom prst="rect">
              <a:avLst/>
            </a:prstGeom>
            <a:grpFill/>
            <a:ln w="12700" cap="flat">
              <a:noFill/>
              <a:miter lim="400000"/>
            </a:ln>
            <a:effectLst/>
            <a:extLst>
              <a:ext uri="{C572A759-6A51-4108-AA02-DFA0A04FC94B}">
                <ma14:wrappingTextBoxFlag xmlns:ma14="http://schemas.microsoft.com/office/mac/drawingml/2011/main" val="1"/>
              </a:ext>
            </a:extLst>
          </p:spPr>
          <p:txBody>
            <a:bodyPr wrap="square" lIns="40821" tIns="40821" rIns="40821" bIns="40821" numCol="1" anchor="ctr">
              <a:spAutoFit/>
            </a:bodyPr>
            <a:lstStyle>
              <a:lvl1pPr algn="ctr" defTabSz="457200">
                <a:defRPr sz="1800">
                  <a:solidFill>
                    <a:srgbClr val="FFF9FF"/>
                  </a:solidFill>
                </a:defRPr>
              </a:lvl1pPr>
            </a:lstStyle>
            <a:p>
              <a:pPr lvl="0">
                <a:defRPr>
                  <a:solidFill>
                    <a:srgbClr val="000000"/>
                  </a:solidFill>
                </a:defRPr>
              </a:pPr>
              <a:r>
                <a:rPr dirty="0">
                  <a:solidFill>
                    <a:srgbClr val="FFF9FF"/>
                  </a:solidFill>
                  <a:latin typeface="Arial"/>
                  <a:cs typeface="Arial"/>
                </a:rPr>
                <a:t>Security</a:t>
              </a:r>
            </a:p>
          </p:txBody>
        </p:sp>
      </p:grpSp>
      <p:grpSp>
        <p:nvGrpSpPr>
          <p:cNvPr id="10" name="Group 67"/>
          <p:cNvGrpSpPr/>
          <p:nvPr/>
        </p:nvGrpSpPr>
        <p:grpSpPr>
          <a:xfrm>
            <a:off x="6167437" y="2253129"/>
            <a:ext cx="2444751" cy="423864"/>
            <a:chOff x="0" y="0"/>
            <a:chExt cx="2444750" cy="423863"/>
          </a:xfrm>
          <a:solidFill>
            <a:srgbClr val="B03AA6"/>
          </a:solidFill>
          <a:effectLst/>
        </p:grpSpPr>
        <p:sp>
          <p:nvSpPr>
            <p:cNvPr id="11" name="Shape 65"/>
            <p:cNvSpPr/>
            <p:nvPr/>
          </p:nvSpPr>
          <p:spPr>
            <a:xfrm>
              <a:off x="0" y="0"/>
              <a:ext cx="2444750" cy="423863"/>
            </a:xfrm>
            <a:prstGeom prst="rect">
              <a:avLst/>
            </a:prstGeom>
            <a:grpFill/>
            <a:ln w="9525" cap="flat">
              <a:noFill/>
              <a:prstDash val="solid"/>
              <a:round/>
            </a:ln>
            <a:effectLst>
              <a:outerShdw blurRad="38100" dist="23000" dir="5400000" rotWithShape="0">
                <a:srgbClr val="808080">
                  <a:alpha val="34999"/>
                </a:srgbClr>
              </a:outerShdw>
            </a:effectLst>
          </p:spPr>
          <p:txBody>
            <a:bodyPr wrap="square" lIns="0" tIns="0" rIns="0" bIns="0" numCol="1" anchor="ctr">
              <a:noAutofit/>
            </a:bodyPr>
            <a:lstStyle/>
            <a:p>
              <a:pPr lvl="0" algn="ctr" defTabSz="457200">
                <a:defRPr sz="1800">
                  <a:solidFill>
                    <a:srgbClr val="FFF9FF"/>
                  </a:solidFill>
                </a:defRPr>
              </a:pPr>
              <a:endParaRPr>
                <a:latin typeface="Arial"/>
                <a:cs typeface="Arial"/>
              </a:endParaRPr>
            </a:p>
          </p:txBody>
        </p:sp>
        <p:sp>
          <p:nvSpPr>
            <p:cNvPr id="12" name="Shape 66"/>
            <p:cNvSpPr/>
            <p:nvPr/>
          </p:nvSpPr>
          <p:spPr>
            <a:xfrm>
              <a:off x="0" y="32213"/>
              <a:ext cx="2444750" cy="359437"/>
            </a:xfrm>
            <a:prstGeom prst="rect">
              <a:avLst/>
            </a:prstGeom>
            <a:grpFill/>
            <a:ln w="12700" cap="flat">
              <a:noFill/>
              <a:miter lim="400000"/>
            </a:ln>
            <a:effectLst/>
            <a:extLst>
              <a:ext uri="{C572A759-6A51-4108-AA02-DFA0A04FC94B}">
                <ma14:wrappingTextBoxFlag xmlns:ma14="http://schemas.microsoft.com/office/mac/drawingml/2011/main" val="1"/>
              </a:ext>
            </a:extLst>
          </p:spPr>
          <p:txBody>
            <a:bodyPr wrap="square" lIns="40821" tIns="40821" rIns="40821" bIns="40821" numCol="1" anchor="ctr">
              <a:spAutoFit/>
            </a:bodyPr>
            <a:lstStyle>
              <a:lvl1pPr algn="ctr" defTabSz="457200">
                <a:defRPr sz="1800">
                  <a:solidFill>
                    <a:srgbClr val="FFF9FF"/>
                  </a:solidFill>
                </a:defRPr>
              </a:lvl1pPr>
            </a:lstStyle>
            <a:p>
              <a:pPr lvl="0">
                <a:defRPr>
                  <a:solidFill>
                    <a:srgbClr val="000000"/>
                  </a:solidFill>
                </a:defRPr>
              </a:pPr>
              <a:r>
                <a:rPr>
                  <a:solidFill>
                    <a:srgbClr val="FFF9FF"/>
                  </a:solidFill>
                  <a:latin typeface="Arial"/>
                  <a:cs typeface="Arial"/>
                </a:rPr>
                <a:t>Authentication</a:t>
              </a:r>
            </a:p>
          </p:txBody>
        </p:sp>
      </p:grpSp>
      <p:grpSp>
        <p:nvGrpSpPr>
          <p:cNvPr id="13" name="Group 70"/>
          <p:cNvGrpSpPr/>
          <p:nvPr/>
        </p:nvGrpSpPr>
        <p:grpSpPr>
          <a:xfrm>
            <a:off x="6167437" y="2781767"/>
            <a:ext cx="2444751" cy="423864"/>
            <a:chOff x="0" y="0"/>
            <a:chExt cx="2444750" cy="423863"/>
          </a:xfrm>
          <a:solidFill>
            <a:srgbClr val="B03AA6"/>
          </a:solidFill>
          <a:effectLst/>
        </p:grpSpPr>
        <p:sp>
          <p:nvSpPr>
            <p:cNvPr id="14" name="Shape 68"/>
            <p:cNvSpPr/>
            <p:nvPr/>
          </p:nvSpPr>
          <p:spPr>
            <a:xfrm>
              <a:off x="0" y="0"/>
              <a:ext cx="2444750" cy="423863"/>
            </a:xfrm>
            <a:prstGeom prst="rect">
              <a:avLst/>
            </a:prstGeom>
            <a:grpFill/>
            <a:ln w="9525" cap="flat">
              <a:noFill/>
              <a:prstDash val="solid"/>
              <a:round/>
            </a:ln>
            <a:effectLst>
              <a:outerShdw blurRad="38100" dist="23000" dir="5400000" rotWithShape="0">
                <a:srgbClr val="808080">
                  <a:alpha val="34999"/>
                </a:srgbClr>
              </a:outerShdw>
            </a:effectLst>
          </p:spPr>
          <p:txBody>
            <a:bodyPr wrap="square" lIns="0" tIns="0" rIns="0" bIns="0" numCol="1" anchor="ctr">
              <a:noAutofit/>
            </a:bodyPr>
            <a:lstStyle/>
            <a:p>
              <a:pPr lvl="0" algn="ctr" defTabSz="457200">
                <a:defRPr sz="1800">
                  <a:solidFill>
                    <a:srgbClr val="FFF9FF"/>
                  </a:solidFill>
                </a:defRPr>
              </a:pPr>
              <a:endParaRPr>
                <a:latin typeface="Arial"/>
                <a:cs typeface="Arial"/>
              </a:endParaRPr>
            </a:p>
          </p:txBody>
        </p:sp>
        <p:sp>
          <p:nvSpPr>
            <p:cNvPr id="15" name="Shape 69"/>
            <p:cNvSpPr/>
            <p:nvPr/>
          </p:nvSpPr>
          <p:spPr>
            <a:xfrm>
              <a:off x="0" y="32213"/>
              <a:ext cx="2444750" cy="359437"/>
            </a:xfrm>
            <a:prstGeom prst="rect">
              <a:avLst/>
            </a:prstGeom>
            <a:grpFill/>
            <a:ln w="12700" cap="flat">
              <a:noFill/>
              <a:miter lim="400000"/>
            </a:ln>
            <a:effectLst/>
            <a:extLst>
              <a:ext uri="{C572A759-6A51-4108-AA02-DFA0A04FC94B}">
                <ma14:wrappingTextBoxFlag xmlns:ma14="http://schemas.microsoft.com/office/mac/drawingml/2011/main" val="1"/>
              </a:ext>
            </a:extLst>
          </p:spPr>
          <p:txBody>
            <a:bodyPr wrap="square" lIns="40821" tIns="40821" rIns="40821" bIns="40821" numCol="1" anchor="ctr">
              <a:spAutoFit/>
            </a:bodyPr>
            <a:lstStyle>
              <a:lvl1pPr algn="ctr" defTabSz="457200">
                <a:defRPr sz="1800">
                  <a:solidFill>
                    <a:srgbClr val="FFF9FF"/>
                  </a:solidFill>
                </a:defRPr>
              </a:lvl1pPr>
            </a:lstStyle>
            <a:p>
              <a:pPr lvl="0">
                <a:defRPr>
                  <a:solidFill>
                    <a:srgbClr val="000000"/>
                  </a:solidFill>
                </a:defRPr>
              </a:pPr>
              <a:r>
                <a:rPr>
                  <a:solidFill>
                    <a:srgbClr val="FFF9FF"/>
                  </a:solidFill>
                  <a:latin typeface="Arial"/>
                  <a:cs typeface="Arial"/>
                </a:rPr>
                <a:t>Integration</a:t>
              </a:r>
            </a:p>
          </p:txBody>
        </p:sp>
      </p:grpSp>
      <p:grpSp>
        <p:nvGrpSpPr>
          <p:cNvPr id="16" name="Group 73"/>
          <p:cNvGrpSpPr/>
          <p:nvPr/>
        </p:nvGrpSpPr>
        <p:grpSpPr>
          <a:xfrm>
            <a:off x="6167437" y="3313579"/>
            <a:ext cx="2444751" cy="423864"/>
            <a:chOff x="0" y="0"/>
            <a:chExt cx="2444750" cy="423863"/>
          </a:xfrm>
          <a:solidFill>
            <a:srgbClr val="B03AA6"/>
          </a:solidFill>
          <a:effectLst/>
        </p:grpSpPr>
        <p:sp>
          <p:nvSpPr>
            <p:cNvPr id="17" name="Shape 71"/>
            <p:cNvSpPr/>
            <p:nvPr/>
          </p:nvSpPr>
          <p:spPr>
            <a:xfrm>
              <a:off x="0" y="0"/>
              <a:ext cx="2444750" cy="423863"/>
            </a:xfrm>
            <a:prstGeom prst="rect">
              <a:avLst/>
            </a:prstGeom>
            <a:grpFill/>
            <a:ln w="9525" cap="flat">
              <a:noFill/>
              <a:prstDash val="solid"/>
              <a:round/>
            </a:ln>
            <a:effectLst>
              <a:outerShdw blurRad="38100" dist="23000" dir="5400000" rotWithShape="0">
                <a:srgbClr val="808080">
                  <a:alpha val="34999"/>
                </a:srgbClr>
              </a:outerShdw>
            </a:effectLst>
          </p:spPr>
          <p:txBody>
            <a:bodyPr wrap="square" lIns="0" tIns="0" rIns="0" bIns="0" numCol="1" anchor="ctr">
              <a:noAutofit/>
            </a:bodyPr>
            <a:lstStyle/>
            <a:p>
              <a:pPr lvl="0" algn="ctr" defTabSz="457200">
                <a:defRPr sz="1800">
                  <a:solidFill>
                    <a:srgbClr val="FFF9FF"/>
                  </a:solidFill>
                </a:defRPr>
              </a:pPr>
              <a:endParaRPr>
                <a:latin typeface="Arial"/>
                <a:cs typeface="Arial"/>
              </a:endParaRPr>
            </a:p>
          </p:txBody>
        </p:sp>
        <p:sp>
          <p:nvSpPr>
            <p:cNvPr id="18" name="Shape 72"/>
            <p:cNvSpPr/>
            <p:nvPr/>
          </p:nvSpPr>
          <p:spPr>
            <a:xfrm>
              <a:off x="0" y="32213"/>
              <a:ext cx="2444750" cy="359437"/>
            </a:xfrm>
            <a:prstGeom prst="rect">
              <a:avLst/>
            </a:prstGeom>
            <a:grpFill/>
            <a:ln w="12700" cap="flat">
              <a:noFill/>
              <a:miter lim="400000"/>
            </a:ln>
            <a:effectLst/>
            <a:extLst>
              <a:ext uri="{C572A759-6A51-4108-AA02-DFA0A04FC94B}">
                <ma14:wrappingTextBoxFlag xmlns:ma14="http://schemas.microsoft.com/office/mac/drawingml/2011/main" val="1"/>
              </a:ext>
            </a:extLst>
          </p:spPr>
          <p:txBody>
            <a:bodyPr wrap="square" lIns="40821" tIns="40821" rIns="40821" bIns="40821" numCol="1" anchor="ctr">
              <a:spAutoFit/>
            </a:bodyPr>
            <a:lstStyle>
              <a:lvl1pPr algn="ctr" defTabSz="457200">
                <a:defRPr sz="1800">
                  <a:solidFill>
                    <a:srgbClr val="FFF9FF"/>
                  </a:solidFill>
                </a:defRPr>
              </a:lvl1pPr>
            </a:lstStyle>
            <a:p>
              <a:pPr lvl="0">
                <a:defRPr>
                  <a:solidFill>
                    <a:srgbClr val="000000"/>
                  </a:solidFill>
                </a:defRPr>
              </a:pPr>
              <a:r>
                <a:rPr>
                  <a:solidFill>
                    <a:srgbClr val="FFF9FF"/>
                  </a:solidFill>
                  <a:latin typeface="Arial"/>
                  <a:cs typeface="Arial"/>
                </a:rPr>
                <a:t>Notifications</a:t>
              </a:r>
            </a:p>
          </p:txBody>
        </p:sp>
      </p:grpSp>
      <p:grpSp>
        <p:nvGrpSpPr>
          <p:cNvPr id="19" name="Group 76"/>
          <p:cNvGrpSpPr/>
          <p:nvPr/>
        </p:nvGrpSpPr>
        <p:grpSpPr>
          <a:xfrm>
            <a:off x="6167437" y="3853329"/>
            <a:ext cx="2444751" cy="423864"/>
            <a:chOff x="0" y="0"/>
            <a:chExt cx="2444750" cy="423863"/>
          </a:xfrm>
          <a:solidFill>
            <a:srgbClr val="B03AA6"/>
          </a:solidFill>
          <a:effectLst/>
        </p:grpSpPr>
        <p:sp>
          <p:nvSpPr>
            <p:cNvPr id="20" name="Shape 74"/>
            <p:cNvSpPr/>
            <p:nvPr/>
          </p:nvSpPr>
          <p:spPr>
            <a:xfrm>
              <a:off x="0" y="0"/>
              <a:ext cx="2444750" cy="423863"/>
            </a:xfrm>
            <a:prstGeom prst="rect">
              <a:avLst/>
            </a:prstGeom>
            <a:grpFill/>
            <a:ln w="9525" cap="flat">
              <a:noFill/>
              <a:prstDash val="solid"/>
              <a:round/>
            </a:ln>
            <a:effectLst>
              <a:outerShdw blurRad="38100" dist="23000" dir="5400000" rotWithShape="0">
                <a:srgbClr val="808080">
                  <a:alpha val="34999"/>
                </a:srgbClr>
              </a:outerShdw>
            </a:effectLst>
          </p:spPr>
          <p:txBody>
            <a:bodyPr wrap="square" lIns="0" tIns="0" rIns="0" bIns="0" numCol="1" anchor="ctr">
              <a:noAutofit/>
            </a:bodyPr>
            <a:lstStyle/>
            <a:p>
              <a:pPr lvl="0" algn="ctr" defTabSz="457200">
                <a:defRPr sz="1800">
                  <a:solidFill>
                    <a:srgbClr val="FFF9FF"/>
                  </a:solidFill>
                </a:defRPr>
              </a:pPr>
              <a:endParaRPr>
                <a:latin typeface="Arial"/>
                <a:cs typeface="Arial"/>
              </a:endParaRPr>
            </a:p>
          </p:txBody>
        </p:sp>
        <p:sp>
          <p:nvSpPr>
            <p:cNvPr id="21" name="Shape 75"/>
            <p:cNvSpPr/>
            <p:nvPr/>
          </p:nvSpPr>
          <p:spPr>
            <a:xfrm>
              <a:off x="0" y="32213"/>
              <a:ext cx="2444750" cy="359437"/>
            </a:xfrm>
            <a:prstGeom prst="rect">
              <a:avLst/>
            </a:prstGeom>
            <a:grpFill/>
            <a:ln w="12700" cap="flat">
              <a:noFill/>
              <a:miter lim="400000"/>
            </a:ln>
            <a:effectLst/>
            <a:extLst>
              <a:ext uri="{C572A759-6A51-4108-AA02-DFA0A04FC94B}">
                <ma14:wrappingTextBoxFlag xmlns:ma14="http://schemas.microsoft.com/office/mac/drawingml/2011/main" val="1"/>
              </a:ext>
            </a:extLst>
          </p:spPr>
          <p:txBody>
            <a:bodyPr wrap="square" lIns="40821" tIns="40821" rIns="40821" bIns="40821" numCol="1" anchor="ctr">
              <a:spAutoFit/>
            </a:bodyPr>
            <a:lstStyle>
              <a:lvl1pPr algn="ctr" defTabSz="457200">
                <a:defRPr sz="1800">
                  <a:solidFill>
                    <a:srgbClr val="FFF9FF"/>
                  </a:solidFill>
                </a:defRPr>
              </a:lvl1pPr>
            </a:lstStyle>
            <a:p>
              <a:pPr lvl="0">
                <a:defRPr>
                  <a:solidFill>
                    <a:srgbClr val="000000"/>
                  </a:solidFill>
                </a:defRPr>
              </a:pPr>
              <a:r>
                <a:rPr>
                  <a:solidFill>
                    <a:srgbClr val="FFF9FF"/>
                  </a:solidFill>
                  <a:latin typeface="Arial"/>
                  <a:cs typeface="Arial"/>
                </a:rPr>
                <a:t>App Management</a:t>
              </a:r>
            </a:p>
          </p:txBody>
        </p:sp>
      </p:grpSp>
      <p:grpSp>
        <p:nvGrpSpPr>
          <p:cNvPr id="22" name="Group 79"/>
          <p:cNvGrpSpPr/>
          <p:nvPr/>
        </p:nvGrpSpPr>
        <p:grpSpPr>
          <a:xfrm>
            <a:off x="6167437" y="4375617"/>
            <a:ext cx="2444751" cy="423864"/>
            <a:chOff x="0" y="0"/>
            <a:chExt cx="2444750" cy="423863"/>
          </a:xfrm>
          <a:solidFill>
            <a:srgbClr val="B03AA6"/>
          </a:solidFill>
          <a:effectLst/>
        </p:grpSpPr>
        <p:sp>
          <p:nvSpPr>
            <p:cNvPr id="23" name="Shape 77"/>
            <p:cNvSpPr/>
            <p:nvPr/>
          </p:nvSpPr>
          <p:spPr>
            <a:xfrm>
              <a:off x="0" y="0"/>
              <a:ext cx="2444750" cy="423863"/>
            </a:xfrm>
            <a:prstGeom prst="rect">
              <a:avLst/>
            </a:prstGeom>
            <a:grpFill/>
            <a:ln w="9525" cap="flat">
              <a:noFill/>
              <a:prstDash val="solid"/>
              <a:round/>
            </a:ln>
            <a:effectLst>
              <a:outerShdw blurRad="38100" dist="23000" dir="5400000" rotWithShape="0">
                <a:srgbClr val="808080">
                  <a:alpha val="34999"/>
                </a:srgbClr>
              </a:outerShdw>
            </a:effectLst>
          </p:spPr>
          <p:txBody>
            <a:bodyPr wrap="square" lIns="0" tIns="0" rIns="0" bIns="0" numCol="1" anchor="ctr">
              <a:noAutofit/>
            </a:bodyPr>
            <a:lstStyle/>
            <a:p>
              <a:pPr lvl="0" algn="ctr" defTabSz="457200">
                <a:defRPr sz="1800">
                  <a:solidFill>
                    <a:srgbClr val="FFF9FF"/>
                  </a:solidFill>
                </a:defRPr>
              </a:pPr>
              <a:endParaRPr>
                <a:latin typeface="Arial"/>
                <a:cs typeface="Arial"/>
              </a:endParaRPr>
            </a:p>
          </p:txBody>
        </p:sp>
        <p:sp>
          <p:nvSpPr>
            <p:cNvPr id="24" name="Shape 78"/>
            <p:cNvSpPr/>
            <p:nvPr/>
          </p:nvSpPr>
          <p:spPr>
            <a:xfrm>
              <a:off x="0" y="32213"/>
              <a:ext cx="2444750" cy="359437"/>
            </a:xfrm>
            <a:prstGeom prst="rect">
              <a:avLst/>
            </a:prstGeom>
            <a:grpFill/>
            <a:ln w="12700" cap="flat">
              <a:noFill/>
              <a:miter lim="400000"/>
            </a:ln>
            <a:effectLst/>
            <a:extLst>
              <a:ext uri="{C572A759-6A51-4108-AA02-DFA0A04FC94B}">
                <ma14:wrappingTextBoxFlag xmlns:ma14="http://schemas.microsoft.com/office/mac/drawingml/2011/main" val="1"/>
              </a:ext>
            </a:extLst>
          </p:spPr>
          <p:txBody>
            <a:bodyPr wrap="square" lIns="40821" tIns="40821" rIns="40821" bIns="40821" numCol="1" anchor="ctr">
              <a:spAutoFit/>
            </a:bodyPr>
            <a:lstStyle>
              <a:lvl1pPr algn="ctr" defTabSz="457200">
                <a:defRPr sz="1800">
                  <a:solidFill>
                    <a:srgbClr val="FFF9FF"/>
                  </a:solidFill>
                </a:defRPr>
              </a:lvl1pPr>
            </a:lstStyle>
            <a:p>
              <a:pPr lvl="0">
                <a:defRPr>
                  <a:solidFill>
                    <a:srgbClr val="000000"/>
                  </a:solidFill>
                </a:defRPr>
              </a:pPr>
              <a:r>
                <a:rPr>
                  <a:solidFill>
                    <a:srgbClr val="FFF9FF"/>
                  </a:solidFill>
                  <a:latin typeface="Arial"/>
                  <a:cs typeface="Arial"/>
                </a:rPr>
                <a:t>Analytics</a:t>
              </a:r>
            </a:p>
          </p:txBody>
        </p:sp>
      </p:grpSp>
      <p:sp>
        <p:nvSpPr>
          <p:cNvPr id="29" name="Shape 83"/>
          <p:cNvSpPr/>
          <p:nvPr/>
        </p:nvSpPr>
        <p:spPr>
          <a:xfrm>
            <a:off x="3255493" y="1794286"/>
            <a:ext cx="2585829" cy="2424114"/>
          </a:xfrm>
          <a:prstGeom prst="leftRightArrow">
            <a:avLst>
              <a:gd name="adj1" fmla="val 55738"/>
              <a:gd name="adj2" fmla="val 15277"/>
            </a:avLst>
          </a:prstGeom>
          <a:solidFill>
            <a:schemeClr val="bg1">
              <a:alpha val="29000"/>
            </a:schemeClr>
          </a:solidFill>
          <a:ln w="9525" cap="flat">
            <a:noFill/>
            <a:prstDash val="solid"/>
            <a:round/>
          </a:ln>
          <a:effectLst>
            <a:outerShdw blurRad="38100" dist="23000" dir="5400000" rotWithShape="0">
              <a:srgbClr val="808080">
                <a:alpha val="34999"/>
              </a:srgbClr>
            </a:outerShdw>
          </a:effectLst>
        </p:spPr>
        <p:txBody>
          <a:bodyPr wrap="square" lIns="0" tIns="0" rIns="0" bIns="0" numCol="1" anchor="ctr">
            <a:noAutofit/>
          </a:bodyPr>
          <a:lstStyle/>
          <a:p>
            <a:pPr lvl="0" algn="ctr" defTabSz="457200">
              <a:defRPr sz="1800">
                <a:solidFill>
                  <a:srgbClr val="FFF9FF"/>
                </a:solidFill>
              </a:defRPr>
            </a:pPr>
            <a:endParaRPr/>
          </a:p>
        </p:txBody>
      </p:sp>
      <p:sp>
        <p:nvSpPr>
          <p:cNvPr id="30" name="Shape 84"/>
          <p:cNvSpPr/>
          <p:nvPr/>
        </p:nvSpPr>
        <p:spPr>
          <a:xfrm>
            <a:off x="3506898" y="2476680"/>
            <a:ext cx="2061890" cy="10057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0821" tIns="40821" rIns="40821" bIns="40821" numCol="1" anchor="ctr">
            <a:spAutoFit/>
          </a:bodyPr>
          <a:lstStyle>
            <a:lvl1pPr algn="ctr" defTabSz="457200">
              <a:defRPr sz="1800">
                <a:solidFill>
                  <a:srgbClr val="FFF9FF"/>
                </a:solidFill>
              </a:defRPr>
            </a:lvl1pPr>
          </a:lstStyle>
          <a:p>
            <a:pPr lvl="0">
              <a:defRPr>
                <a:solidFill>
                  <a:srgbClr val="000000"/>
                </a:solidFill>
              </a:defRPr>
            </a:pPr>
            <a:r>
              <a:rPr lang="en-US" sz="2000" dirty="0" smtClean="0">
                <a:solidFill>
                  <a:srgbClr val="FFFFFF"/>
                </a:solidFill>
                <a:latin typeface="Arial"/>
                <a:cs typeface="Arial"/>
              </a:rPr>
              <a:t>Integrate </a:t>
            </a:r>
            <a:r>
              <a:rPr lang="en-US" sz="2000" dirty="0">
                <a:solidFill>
                  <a:srgbClr val="FFFFFF"/>
                </a:solidFill>
                <a:latin typeface="Arial"/>
                <a:cs typeface="Arial"/>
              </a:rPr>
              <a:t>enterprise grade app services</a:t>
            </a:r>
            <a:endParaRPr sz="2000" dirty="0">
              <a:solidFill>
                <a:srgbClr val="FFFFFF"/>
              </a:solidFill>
              <a:latin typeface="Arial"/>
              <a:cs typeface="Arial"/>
            </a:endParaRPr>
          </a:p>
        </p:txBody>
      </p:sp>
      <p:cxnSp>
        <p:nvCxnSpPr>
          <p:cNvPr id="42" name="Straight Connector 41"/>
          <p:cNvCxnSpPr/>
          <p:nvPr/>
        </p:nvCxnSpPr>
        <p:spPr>
          <a:xfrm>
            <a:off x="341312" y="733219"/>
            <a:ext cx="8475709" cy="0"/>
          </a:xfrm>
          <a:prstGeom prst="line">
            <a:avLst/>
          </a:prstGeom>
          <a:noFill/>
          <a:ln w="6350" cap="flat" cmpd="sng">
            <a:solidFill>
              <a:srgbClr val="B4BCB7"/>
            </a:solidFill>
            <a:prstDash val="solid"/>
            <a:miter lim="400000"/>
          </a:ln>
          <a:effectLst/>
        </p:spPr>
        <p:style>
          <a:lnRef idx="0">
            <a:scrgbClr r="0" g="0" b="0"/>
          </a:lnRef>
          <a:fillRef idx="0">
            <a:scrgbClr r="0" g="0" b="0"/>
          </a:fillRef>
          <a:effectRef idx="0">
            <a:scrgbClr r="0" g="0" b="0"/>
          </a:effectRef>
          <a:fontRef idx="none"/>
        </p:style>
      </p:cxnSp>
      <p:pic>
        <p:nvPicPr>
          <p:cNvPr id="45" name="Picture 44" descr="DBED0B0D-CF8D-4336-813C-853A769714BF__xamarin-studio-g3-10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853" y="1787720"/>
            <a:ext cx="1661609" cy="1661609"/>
          </a:xfrm>
          <a:prstGeom prst="rect">
            <a:avLst/>
          </a:prstGeom>
        </p:spPr>
      </p:pic>
      <p:sp>
        <p:nvSpPr>
          <p:cNvPr id="47" name="Rectangle 46"/>
          <p:cNvSpPr/>
          <p:nvPr/>
        </p:nvSpPr>
        <p:spPr>
          <a:xfrm>
            <a:off x="483383" y="3596874"/>
            <a:ext cx="2568565" cy="584776"/>
          </a:xfrm>
          <a:prstGeom prst="rect">
            <a:avLst/>
          </a:prstGeom>
        </p:spPr>
        <p:txBody>
          <a:bodyPr wrap="square">
            <a:spAutoFit/>
          </a:bodyPr>
          <a:lstStyle/>
          <a:p>
            <a:pPr lvl="0" algn="ctr">
              <a:defRPr>
                <a:solidFill>
                  <a:srgbClr val="000000"/>
                </a:solidFill>
              </a:defRPr>
            </a:pPr>
            <a:r>
              <a:rPr lang="en-US" sz="1600" dirty="0" smtClean="0">
                <a:solidFill>
                  <a:srgbClr val="FFF9FF"/>
                </a:solidFill>
                <a:latin typeface="Arial"/>
                <a:cs typeface="Arial"/>
              </a:rPr>
              <a:t>Develop rich, native applications  in C#</a:t>
            </a:r>
            <a:endParaRPr lang="en-US" sz="1600" dirty="0">
              <a:solidFill>
                <a:srgbClr val="FFF9FF"/>
              </a:solidFill>
              <a:latin typeface="Arial"/>
              <a:cs typeface="Arial"/>
            </a:endParaRPr>
          </a:p>
        </p:txBody>
      </p:sp>
      <p:sp>
        <p:nvSpPr>
          <p:cNvPr id="49" name="Rounded Rectangle 48"/>
          <p:cNvSpPr/>
          <p:nvPr/>
        </p:nvSpPr>
        <p:spPr>
          <a:xfrm>
            <a:off x="694555" y="985036"/>
            <a:ext cx="2110964" cy="522581"/>
          </a:xfrm>
          <a:prstGeom prst="roundRect">
            <a:avLst>
              <a:gd name="adj" fmla="val 0"/>
            </a:avLst>
          </a:prstGeom>
          <a:solidFill>
            <a:srgbClr val="2087D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Rectangle 45"/>
          <p:cNvSpPr/>
          <p:nvPr/>
        </p:nvSpPr>
        <p:spPr>
          <a:xfrm>
            <a:off x="795071" y="1047681"/>
            <a:ext cx="1967756" cy="369332"/>
          </a:xfrm>
          <a:prstGeom prst="rect">
            <a:avLst/>
          </a:prstGeom>
        </p:spPr>
        <p:txBody>
          <a:bodyPr wrap="none">
            <a:spAutoFit/>
          </a:bodyPr>
          <a:lstStyle/>
          <a:p>
            <a:pPr lvl="0">
              <a:defRPr>
                <a:solidFill>
                  <a:srgbClr val="000000"/>
                </a:solidFill>
              </a:defRPr>
            </a:pPr>
            <a:r>
              <a:rPr lang="en-US" dirty="0" smtClean="0">
                <a:solidFill>
                  <a:srgbClr val="FFF9FF"/>
                </a:solidFill>
                <a:latin typeface="Arial"/>
                <a:cs typeface="Arial"/>
              </a:rPr>
              <a:t>Xamarin Platform</a:t>
            </a:r>
            <a:endParaRPr lang="en-US" dirty="0">
              <a:solidFill>
                <a:srgbClr val="FFF9FF"/>
              </a:solidFill>
              <a:latin typeface="Arial"/>
              <a:cs typeface="Arial"/>
            </a:endParaRPr>
          </a:p>
        </p:txBody>
      </p:sp>
      <p:sp>
        <p:nvSpPr>
          <p:cNvPr id="31" name="Rounded Rectangle 30"/>
          <p:cNvSpPr/>
          <p:nvPr/>
        </p:nvSpPr>
        <p:spPr>
          <a:xfrm>
            <a:off x="6354167" y="985036"/>
            <a:ext cx="2110964" cy="522581"/>
          </a:xfrm>
          <a:prstGeom prst="roundRect">
            <a:avLst>
              <a:gd name="adj" fmla="val 0"/>
            </a:avLst>
          </a:prstGeom>
          <a:solidFill>
            <a:srgbClr val="B03AA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IBM </a:t>
            </a:r>
            <a:r>
              <a:rPr lang="en-US" dirty="0" err="1" smtClean="0"/>
              <a:t>MobileFirst</a:t>
            </a:r>
            <a:endParaRPr lang="en-US" dirty="0"/>
          </a:p>
        </p:txBody>
      </p:sp>
    </p:spTree>
    <p:extLst>
      <p:ext uri="{BB962C8B-B14F-4D97-AF65-F5344CB8AC3E}">
        <p14:creationId xmlns:p14="http://schemas.microsoft.com/office/powerpoint/2010/main" val="333139723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5778500" y="-1270000"/>
            <a:ext cx="184666" cy="369332"/>
          </a:xfrm>
          <a:prstGeom prst="rect">
            <a:avLst/>
          </a:prstGeom>
          <a:noFill/>
        </p:spPr>
        <p:txBody>
          <a:bodyPr wrap="none" rtlCol="0">
            <a:spAutoFit/>
          </a:bodyPr>
          <a:lstStyle/>
          <a:p>
            <a:endParaRPr lang="en-US" dirty="0"/>
          </a:p>
        </p:txBody>
      </p:sp>
      <p:sp>
        <p:nvSpPr>
          <p:cNvPr id="12" name="Title 1"/>
          <p:cNvSpPr>
            <a:spLocks noGrp="1"/>
          </p:cNvSpPr>
          <p:nvPr>
            <p:ph type="title"/>
          </p:nvPr>
        </p:nvSpPr>
        <p:spPr>
          <a:xfrm>
            <a:off x="257034" y="-75912"/>
            <a:ext cx="8991600" cy="857250"/>
          </a:xfrm>
        </p:spPr>
        <p:txBody>
          <a:bodyPr>
            <a:noAutofit/>
          </a:bodyPr>
          <a:lstStyle/>
          <a:p>
            <a:pPr algn="l"/>
            <a:r>
              <a:rPr lang="en-US" sz="2400" dirty="0" smtClean="0">
                <a:solidFill>
                  <a:srgbClr val="FFFFFF"/>
                </a:solidFill>
                <a:latin typeface="Arial"/>
                <a:cs typeface="Arial"/>
              </a:rPr>
              <a:t>IBM </a:t>
            </a:r>
            <a:r>
              <a:rPr lang="en-US" sz="2400" dirty="0" err="1" smtClean="0">
                <a:solidFill>
                  <a:srgbClr val="FFFFFF"/>
                </a:solidFill>
                <a:latin typeface="Arial"/>
                <a:cs typeface="Arial"/>
              </a:rPr>
              <a:t>MobileFirst</a:t>
            </a:r>
            <a:r>
              <a:rPr lang="en-US" sz="2400" dirty="0" smtClean="0">
                <a:solidFill>
                  <a:srgbClr val="FFFFFF"/>
                </a:solidFill>
                <a:latin typeface="Arial"/>
                <a:cs typeface="Arial"/>
              </a:rPr>
              <a:t>:  Rich capabilities for the Xamarin developer </a:t>
            </a:r>
            <a:endParaRPr lang="en-US" sz="2400" dirty="0">
              <a:solidFill>
                <a:srgbClr val="FFFFFF"/>
              </a:solidFill>
              <a:latin typeface="Arial"/>
              <a:cs typeface="Arial"/>
            </a:endParaRPr>
          </a:p>
        </p:txBody>
      </p:sp>
      <p:sp>
        <p:nvSpPr>
          <p:cNvPr id="31" name="Rectangle 30"/>
          <p:cNvSpPr/>
          <p:nvPr/>
        </p:nvSpPr>
        <p:spPr>
          <a:xfrm>
            <a:off x="0" y="731998"/>
            <a:ext cx="3050293" cy="4410280"/>
          </a:xfrm>
          <a:prstGeom prst="rect">
            <a:avLst/>
          </a:prstGeom>
          <a:solidFill>
            <a:srgbClr val="2087D9"/>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p:cNvSpPr/>
          <p:nvPr/>
        </p:nvSpPr>
        <p:spPr>
          <a:xfrm>
            <a:off x="3057360" y="733220"/>
            <a:ext cx="3050293" cy="4410280"/>
          </a:xfrm>
          <a:prstGeom prst="rect">
            <a:avLst/>
          </a:prstGeom>
          <a:solidFill>
            <a:srgbClr val="68A42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p:cNvSpPr/>
          <p:nvPr/>
        </p:nvSpPr>
        <p:spPr>
          <a:xfrm>
            <a:off x="6107654" y="731998"/>
            <a:ext cx="3036346" cy="4410280"/>
          </a:xfrm>
          <a:prstGeom prst="rect">
            <a:avLst/>
          </a:prstGeom>
          <a:solidFill>
            <a:srgbClr val="B03AA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5" name="Picture 34"/>
          <p:cNvPicPr>
            <a:picLocks noChangeAspect="1"/>
          </p:cNvPicPr>
          <p:nvPr/>
        </p:nvPicPr>
        <p:blipFill>
          <a:blip r:embed="rId3"/>
          <a:stretch>
            <a:fillRect/>
          </a:stretch>
        </p:blipFill>
        <p:spPr>
          <a:xfrm>
            <a:off x="1132060" y="1052097"/>
            <a:ext cx="749181" cy="973934"/>
          </a:xfrm>
          <a:prstGeom prst="rect">
            <a:avLst/>
          </a:prstGeom>
        </p:spPr>
      </p:pic>
      <p:pic>
        <p:nvPicPr>
          <p:cNvPr id="2" name="Picture 1"/>
          <p:cNvPicPr>
            <a:picLocks noChangeAspect="1"/>
          </p:cNvPicPr>
          <p:nvPr/>
        </p:nvPicPr>
        <p:blipFill>
          <a:blip r:embed="rId4"/>
          <a:stretch>
            <a:fillRect/>
          </a:stretch>
        </p:blipFill>
        <p:spPr>
          <a:xfrm>
            <a:off x="4095844" y="1071045"/>
            <a:ext cx="853321" cy="853321"/>
          </a:xfrm>
          <a:prstGeom prst="rect">
            <a:avLst/>
          </a:prstGeom>
        </p:spPr>
      </p:pic>
      <p:pic>
        <p:nvPicPr>
          <p:cNvPr id="10" name="Picture 9"/>
          <p:cNvPicPr>
            <a:picLocks noChangeAspect="1"/>
          </p:cNvPicPr>
          <p:nvPr/>
        </p:nvPicPr>
        <p:blipFill>
          <a:blip r:embed="rId5"/>
          <a:stretch>
            <a:fillRect/>
          </a:stretch>
        </p:blipFill>
        <p:spPr>
          <a:xfrm>
            <a:off x="7277288" y="1058175"/>
            <a:ext cx="712485" cy="951167"/>
          </a:xfrm>
          <a:prstGeom prst="rect">
            <a:avLst/>
          </a:prstGeom>
        </p:spPr>
      </p:pic>
      <p:sp>
        <p:nvSpPr>
          <p:cNvPr id="13" name="Rectangle 12"/>
          <p:cNvSpPr>
            <a:spLocks noChangeArrowheads="1"/>
          </p:cNvSpPr>
          <p:nvPr/>
        </p:nvSpPr>
        <p:spPr bwMode="auto">
          <a:xfrm>
            <a:off x="580714" y="2259389"/>
            <a:ext cx="1965325" cy="318036"/>
          </a:xfrm>
          <a:prstGeom prst="rect">
            <a:avLst/>
          </a:prstGeom>
          <a:noFill/>
          <a:ln w="25400" algn="ctr">
            <a:noFill/>
            <a:miter lim="800000"/>
            <a:headEnd/>
            <a:tailEnd/>
          </a:ln>
        </p:spPr>
        <p:txBody>
          <a:bodyPr anchor="ctr">
            <a:spAutoFit/>
          </a:bodyPr>
          <a:lstStyle/>
          <a:p>
            <a:pPr marL="169863" indent="-169863" eaLnBrk="0" hangingPunct="0">
              <a:lnSpc>
                <a:spcPct val="90000"/>
              </a:lnSpc>
            </a:pPr>
            <a:r>
              <a:rPr lang="en-US" sz="1600" dirty="0">
                <a:solidFill>
                  <a:schemeClr val="bg1"/>
                </a:solidFill>
                <a:latin typeface="Arial"/>
                <a:ea typeface="ヒラギノ角ゴ Pro W3"/>
                <a:cs typeface="Arial"/>
              </a:rPr>
              <a:t>Security and Trust</a:t>
            </a:r>
          </a:p>
        </p:txBody>
      </p:sp>
      <p:sp>
        <p:nvSpPr>
          <p:cNvPr id="14" name="Rectangle 6"/>
          <p:cNvSpPr>
            <a:spLocks noChangeArrowheads="1"/>
          </p:cNvSpPr>
          <p:nvPr/>
        </p:nvSpPr>
        <p:spPr bwMode="auto">
          <a:xfrm>
            <a:off x="304425" y="2703363"/>
            <a:ext cx="2800326" cy="2411942"/>
          </a:xfrm>
          <a:prstGeom prst="rect">
            <a:avLst/>
          </a:prstGeom>
          <a:noFill/>
          <a:ln w="25400" algn="ctr">
            <a:noFill/>
            <a:miter lim="800000"/>
            <a:headEnd/>
            <a:tailEnd/>
          </a:ln>
        </p:spPr>
        <p:txBody>
          <a:bodyPr wrap="square" anchor="ctr">
            <a:spAutoFit/>
          </a:bodyPr>
          <a:lstStyle/>
          <a:p>
            <a:pPr marL="169863" indent="-169863" eaLnBrk="0" hangingPunct="0">
              <a:lnSpc>
                <a:spcPct val="120000"/>
              </a:lnSpc>
              <a:buFont typeface="Arial" charset="0"/>
              <a:buChar char="•"/>
            </a:pPr>
            <a:r>
              <a:rPr lang="en-US" sz="1400" b="0" dirty="0">
                <a:solidFill>
                  <a:schemeClr val="bg1"/>
                </a:solidFill>
                <a:latin typeface="Arial"/>
                <a:ea typeface="ヒラギノ角ゴ Pro W3"/>
                <a:cs typeface="Arial"/>
              </a:rPr>
              <a:t>Secured offline access</a:t>
            </a:r>
          </a:p>
          <a:p>
            <a:pPr marL="169863" indent="-169863" eaLnBrk="0" hangingPunct="0">
              <a:lnSpc>
                <a:spcPct val="120000"/>
              </a:lnSpc>
              <a:buFont typeface="Arial" charset="0"/>
              <a:buChar char="•"/>
            </a:pPr>
            <a:r>
              <a:rPr lang="en-US" sz="1400" b="0" dirty="0">
                <a:solidFill>
                  <a:schemeClr val="bg1"/>
                </a:solidFill>
                <a:latin typeface="Arial"/>
                <a:ea typeface="ヒラギノ角ゴ Pro W3"/>
                <a:cs typeface="Arial"/>
              </a:rPr>
              <a:t>On device encryption of </a:t>
            </a:r>
            <a:r>
              <a:rPr lang="en-US" sz="1400" b="0" dirty="0" smtClean="0">
                <a:solidFill>
                  <a:schemeClr val="bg1"/>
                </a:solidFill>
                <a:latin typeface="Arial"/>
                <a:ea typeface="ヒラギノ角ゴ Pro W3"/>
                <a:cs typeface="Arial"/>
              </a:rPr>
              <a:t/>
            </a:r>
            <a:br>
              <a:rPr lang="en-US" sz="1400" b="0" dirty="0" smtClean="0">
                <a:solidFill>
                  <a:schemeClr val="bg1"/>
                </a:solidFill>
                <a:latin typeface="Arial"/>
                <a:ea typeface="ヒラギノ角ゴ Pro W3"/>
                <a:cs typeface="Arial"/>
              </a:rPr>
            </a:br>
            <a:r>
              <a:rPr lang="en-US" sz="1400" b="0" dirty="0" smtClean="0">
                <a:solidFill>
                  <a:schemeClr val="bg1"/>
                </a:solidFill>
                <a:latin typeface="Arial"/>
                <a:ea typeface="ヒラギノ角ゴ Pro W3"/>
                <a:cs typeface="Arial"/>
              </a:rPr>
              <a:t>user </a:t>
            </a:r>
            <a:r>
              <a:rPr lang="en-US" sz="1400" b="0" dirty="0">
                <a:solidFill>
                  <a:schemeClr val="bg1"/>
                </a:solidFill>
                <a:latin typeface="Arial"/>
                <a:ea typeface="ヒラギノ角ゴ Pro W3"/>
                <a:cs typeface="Arial"/>
              </a:rPr>
              <a:t>data</a:t>
            </a:r>
          </a:p>
          <a:p>
            <a:pPr marL="169863" indent="-169863" eaLnBrk="0" hangingPunct="0">
              <a:lnSpc>
                <a:spcPct val="120000"/>
              </a:lnSpc>
              <a:buFont typeface="Arial" charset="0"/>
              <a:buChar char="•"/>
            </a:pPr>
            <a:r>
              <a:rPr lang="en-US" sz="1400" b="0" dirty="0">
                <a:solidFill>
                  <a:schemeClr val="bg1"/>
                </a:solidFill>
                <a:latin typeface="Arial"/>
                <a:ea typeface="ヒラギノ角ゴ Pro W3"/>
                <a:cs typeface="Arial"/>
              </a:rPr>
              <a:t>Single sign-on </a:t>
            </a:r>
            <a:r>
              <a:rPr lang="en-US" sz="1400" b="0" dirty="0" smtClean="0">
                <a:solidFill>
                  <a:schemeClr val="bg1"/>
                </a:solidFill>
                <a:latin typeface="Arial"/>
                <a:ea typeface="ヒラギノ角ゴ Pro W3"/>
                <a:cs typeface="Arial"/>
              </a:rPr>
              <a:t>mechanism</a:t>
            </a:r>
          </a:p>
          <a:p>
            <a:pPr marL="169863" indent="-169863" eaLnBrk="0" hangingPunct="0">
              <a:lnSpc>
                <a:spcPct val="120000"/>
              </a:lnSpc>
              <a:buFont typeface="Arial" charset="0"/>
              <a:buChar char="•"/>
            </a:pPr>
            <a:r>
              <a:rPr lang="en-US" sz="1400" dirty="0">
                <a:solidFill>
                  <a:schemeClr val="bg1"/>
                </a:solidFill>
                <a:latin typeface="Arial"/>
                <a:ea typeface="ヒラギノ角ゴ Pro W3"/>
                <a:cs typeface="Arial"/>
              </a:rPr>
              <a:t>SSL encryption</a:t>
            </a:r>
          </a:p>
          <a:p>
            <a:pPr marL="169863" indent="-169863" eaLnBrk="0" hangingPunct="0">
              <a:lnSpc>
                <a:spcPct val="120000"/>
              </a:lnSpc>
              <a:buFont typeface="Arial" charset="0"/>
              <a:buChar char="•"/>
            </a:pPr>
            <a:r>
              <a:rPr lang="en-US" sz="1400" dirty="0">
                <a:solidFill>
                  <a:schemeClr val="bg1"/>
                </a:solidFill>
                <a:latin typeface="Arial"/>
                <a:ea typeface="ヒラギノ角ゴ Pro W3"/>
                <a:cs typeface="Arial"/>
              </a:rPr>
              <a:t>Protection against reverse engineering vulnerabilities</a:t>
            </a:r>
          </a:p>
          <a:p>
            <a:pPr marL="169863" indent="-169863" eaLnBrk="0" hangingPunct="0">
              <a:lnSpc>
                <a:spcPct val="120000"/>
              </a:lnSpc>
              <a:buFont typeface="Arial" charset="0"/>
              <a:buChar char="•"/>
            </a:pPr>
            <a:r>
              <a:rPr lang="en-US" sz="1400" dirty="0">
                <a:solidFill>
                  <a:schemeClr val="bg1"/>
                </a:solidFill>
                <a:latin typeface="Arial"/>
                <a:ea typeface="ヒラギノ角ゴ Pro W3"/>
                <a:cs typeface="Arial"/>
              </a:rPr>
              <a:t>Multi-factor authentication</a:t>
            </a:r>
          </a:p>
          <a:p>
            <a:pPr marL="169863" indent="-169863" eaLnBrk="0" hangingPunct="0">
              <a:lnSpc>
                <a:spcPct val="120000"/>
              </a:lnSpc>
              <a:buFont typeface="Arial" charset="0"/>
              <a:buChar char="•"/>
            </a:pPr>
            <a:endParaRPr lang="en-US" sz="1400" b="0" dirty="0">
              <a:solidFill>
                <a:schemeClr val="bg1"/>
              </a:solidFill>
              <a:latin typeface="Arial"/>
              <a:ea typeface="ヒラギノ角ゴ Pro W3"/>
              <a:cs typeface="Arial"/>
            </a:endParaRPr>
          </a:p>
        </p:txBody>
      </p:sp>
      <p:sp>
        <p:nvSpPr>
          <p:cNvPr id="16" name="Rectangle 15"/>
          <p:cNvSpPr>
            <a:spLocks noChangeArrowheads="1"/>
          </p:cNvSpPr>
          <p:nvPr/>
        </p:nvSpPr>
        <p:spPr bwMode="auto">
          <a:xfrm>
            <a:off x="3514953" y="2259389"/>
            <a:ext cx="2266691" cy="318036"/>
          </a:xfrm>
          <a:prstGeom prst="rect">
            <a:avLst/>
          </a:prstGeom>
          <a:noFill/>
          <a:ln w="25400" algn="ctr">
            <a:noFill/>
            <a:miter lim="800000"/>
            <a:headEnd/>
            <a:tailEnd/>
          </a:ln>
        </p:spPr>
        <p:txBody>
          <a:bodyPr wrap="square" anchor="ctr">
            <a:spAutoFit/>
          </a:bodyPr>
          <a:lstStyle/>
          <a:p>
            <a:pPr marL="169863" indent="-169863" eaLnBrk="0" hangingPunct="0">
              <a:lnSpc>
                <a:spcPct val="90000"/>
              </a:lnSpc>
            </a:pPr>
            <a:r>
              <a:rPr lang="en-US" sz="1600" dirty="0" smtClean="0">
                <a:solidFill>
                  <a:schemeClr val="bg1"/>
                </a:solidFill>
                <a:latin typeface="Arial"/>
                <a:ea typeface="ヒラギノ角ゴ Pro W3"/>
                <a:cs typeface="Arial"/>
              </a:rPr>
              <a:t>Enterprise Integration</a:t>
            </a:r>
            <a:endParaRPr lang="en-US" sz="1600" dirty="0">
              <a:solidFill>
                <a:schemeClr val="bg1"/>
              </a:solidFill>
              <a:latin typeface="Arial"/>
              <a:ea typeface="ヒラギノ角ゴ Pro W3"/>
              <a:cs typeface="Arial"/>
            </a:endParaRPr>
          </a:p>
        </p:txBody>
      </p:sp>
      <p:sp>
        <p:nvSpPr>
          <p:cNvPr id="17" name="Rectangle 6"/>
          <p:cNvSpPr>
            <a:spLocks noChangeArrowheads="1"/>
          </p:cNvSpPr>
          <p:nvPr/>
        </p:nvSpPr>
        <p:spPr bwMode="auto">
          <a:xfrm>
            <a:off x="3333444" y="2703363"/>
            <a:ext cx="2800326" cy="2239587"/>
          </a:xfrm>
          <a:prstGeom prst="rect">
            <a:avLst/>
          </a:prstGeom>
          <a:noFill/>
          <a:ln w="25400" algn="ctr">
            <a:noFill/>
            <a:miter lim="800000"/>
            <a:headEnd/>
            <a:tailEnd/>
          </a:ln>
        </p:spPr>
        <p:txBody>
          <a:bodyPr wrap="square" anchor="ctr">
            <a:spAutoFit/>
          </a:bodyPr>
          <a:lstStyle/>
          <a:p>
            <a:pPr marL="169863" indent="-169863" eaLnBrk="0" hangingPunct="0">
              <a:lnSpc>
                <a:spcPct val="120000"/>
              </a:lnSpc>
              <a:spcAft>
                <a:spcPct val="10000"/>
              </a:spcAft>
              <a:buFont typeface="Arial" charset="0"/>
              <a:buChar char="•"/>
            </a:pPr>
            <a:r>
              <a:rPr lang="en-US" sz="1400" dirty="0">
                <a:solidFill>
                  <a:schemeClr val="bg1"/>
                </a:solidFill>
                <a:latin typeface="Arial"/>
                <a:ea typeface="ヒラギノ角ゴ Pro W3"/>
                <a:cs typeface="Arial"/>
              </a:rPr>
              <a:t>Direct access to back-end systems</a:t>
            </a:r>
          </a:p>
          <a:p>
            <a:pPr marL="169863" indent="-169863" eaLnBrk="0" hangingPunct="0">
              <a:lnSpc>
                <a:spcPct val="120000"/>
              </a:lnSpc>
              <a:spcAft>
                <a:spcPct val="10000"/>
              </a:spcAft>
              <a:buFont typeface="Arial" charset="0"/>
              <a:buChar char="•"/>
            </a:pPr>
            <a:r>
              <a:rPr lang="en-US" sz="1400" dirty="0">
                <a:solidFill>
                  <a:schemeClr val="bg1"/>
                </a:solidFill>
                <a:latin typeface="Arial"/>
                <a:ea typeface="ヒラギノ角ゴ Pro W3"/>
                <a:cs typeface="Arial"/>
              </a:rPr>
              <a:t>Leverage existing SOA </a:t>
            </a:r>
            <a:r>
              <a:rPr lang="en-US" sz="1400" dirty="0" smtClean="0">
                <a:solidFill>
                  <a:schemeClr val="bg1"/>
                </a:solidFill>
                <a:latin typeface="Arial"/>
                <a:ea typeface="ヒラギノ角ゴ Pro W3"/>
                <a:cs typeface="Arial"/>
              </a:rPr>
              <a:t>services</a:t>
            </a:r>
          </a:p>
          <a:p>
            <a:pPr marL="169863" indent="-169863" eaLnBrk="0" hangingPunct="0">
              <a:lnSpc>
                <a:spcPct val="120000"/>
              </a:lnSpc>
              <a:spcAft>
                <a:spcPct val="10000"/>
              </a:spcAft>
              <a:buFont typeface="Arial" charset="0"/>
              <a:buChar char="•"/>
            </a:pPr>
            <a:r>
              <a:rPr lang="en-US" sz="1400" dirty="0">
                <a:solidFill>
                  <a:schemeClr val="bg1"/>
                </a:solidFill>
                <a:latin typeface="Arial"/>
                <a:ea typeface="ヒラギノ角ゴ Pro W3"/>
                <a:cs typeface="Arial"/>
              </a:rPr>
              <a:t>Server-side caching</a:t>
            </a:r>
          </a:p>
          <a:p>
            <a:pPr marL="169863" indent="-169863" eaLnBrk="0" hangingPunct="0">
              <a:lnSpc>
                <a:spcPct val="120000"/>
              </a:lnSpc>
              <a:spcAft>
                <a:spcPct val="10000"/>
              </a:spcAft>
              <a:buFont typeface="Arial" charset="0"/>
              <a:buChar char="•"/>
            </a:pPr>
            <a:r>
              <a:rPr lang="en-US" sz="1400" dirty="0">
                <a:solidFill>
                  <a:schemeClr val="bg1"/>
                </a:solidFill>
                <a:latin typeface="Arial"/>
                <a:ea typeface="ヒラギノ角ゴ Pro W3"/>
                <a:cs typeface="Arial"/>
              </a:rPr>
              <a:t>Unified push and SMS notifications</a:t>
            </a:r>
          </a:p>
          <a:p>
            <a:pPr marL="169863" indent="-169863" eaLnBrk="0" hangingPunct="0">
              <a:lnSpc>
                <a:spcPct val="120000"/>
              </a:lnSpc>
              <a:spcAft>
                <a:spcPct val="10000"/>
              </a:spcAft>
              <a:buFont typeface="Arial" charset="0"/>
              <a:buChar char="•"/>
            </a:pPr>
            <a:endParaRPr lang="en-US" sz="1400" dirty="0">
              <a:solidFill>
                <a:schemeClr val="bg1"/>
              </a:solidFill>
              <a:latin typeface="Calibri" pitchFamily="34" charset="0"/>
              <a:ea typeface="ヒラギノ角ゴ Pro W3"/>
              <a:cs typeface="Calibri" pitchFamily="34" charset="0"/>
            </a:endParaRPr>
          </a:p>
        </p:txBody>
      </p:sp>
      <p:sp>
        <p:nvSpPr>
          <p:cNvPr id="18" name="Rectangle 17"/>
          <p:cNvSpPr>
            <a:spLocks noChangeArrowheads="1"/>
          </p:cNvSpPr>
          <p:nvPr/>
        </p:nvSpPr>
        <p:spPr bwMode="auto">
          <a:xfrm>
            <a:off x="6420925" y="2259389"/>
            <a:ext cx="2580905" cy="318036"/>
          </a:xfrm>
          <a:prstGeom prst="rect">
            <a:avLst/>
          </a:prstGeom>
          <a:noFill/>
          <a:ln w="25400" algn="ctr">
            <a:noFill/>
            <a:miter lim="800000"/>
            <a:headEnd/>
            <a:tailEnd/>
          </a:ln>
        </p:spPr>
        <p:txBody>
          <a:bodyPr wrap="square" anchor="ctr">
            <a:spAutoFit/>
          </a:bodyPr>
          <a:lstStyle/>
          <a:p>
            <a:pPr marL="169863" indent="-169863" eaLnBrk="0" hangingPunct="0">
              <a:lnSpc>
                <a:spcPct val="90000"/>
              </a:lnSpc>
            </a:pPr>
            <a:r>
              <a:rPr lang="en-US" sz="1600" dirty="0" smtClean="0">
                <a:solidFill>
                  <a:schemeClr val="bg1"/>
                </a:solidFill>
                <a:latin typeface="Arial"/>
                <a:ea typeface="ヒラギノ角ゴ Pro W3"/>
                <a:cs typeface="Arial"/>
              </a:rPr>
              <a:t>Application Management</a:t>
            </a:r>
            <a:endParaRPr lang="en-US" sz="1600" dirty="0">
              <a:solidFill>
                <a:schemeClr val="bg1"/>
              </a:solidFill>
              <a:latin typeface="Arial"/>
              <a:ea typeface="ヒラギノ角ゴ Pro W3"/>
              <a:cs typeface="Arial"/>
            </a:endParaRPr>
          </a:p>
        </p:txBody>
      </p:sp>
      <p:sp>
        <p:nvSpPr>
          <p:cNvPr id="19" name="Rectangle 6"/>
          <p:cNvSpPr>
            <a:spLocks noChangeArrowheads="1"/>
          </p:cNvSpPr>
          <p:nvPr/>
        </p:nvSpPr>
        <p:spPr bwMode="auto">
          <a:xfrm>
            <a:off x="6400542" y="2703363"/>
            <a:ext cx="2800326" cy="2411942"/>
          </a:xfrm>
          <a:prstGeom prst="rect">
            <a:avLst/>
          </a:prstGeom>
          <a:noFill/>
          <a:ln w="25400" algn="ctr">
            <a:noFill/>
            <a:miter lim="800000"/>
            <a:headEnd/>
            <a:tailEnd/>
          </a:ln>
        </p:spPr>
        <p:txBody>
          <a:bodyPr wrap="square" anchor="ctr">
            <a:spAutoFit/>
          </a:bodyPr>
          <a:lstStyle/>
          <a:p>
            <a:pPr marL="169863" indent="-169863" eaLnBrk="0" hangingPunct="0">
              <a:lnSpc>
                <a:spcPct val="120000"/>
              </a:lnSpc>
              <a:buFont typeface="Arial" charset="0"/>
              <a:buChar char="•"/>
            </a:pPr>
            <a:r>
              <a:rPr lang="en-US" sz="1400" dirty="0">
                <a:solidFill>
                  <a:schemeClr val="bg1"/>
                </a:solidFill>
                <a:latin typeface="Arial"/>
                <a:ea typeface="ヒラギノ角ゴ Pro W3"/>
                <a:cs typeface="Arial"/>
              </a:rPr>
              <a:t>App distribution</a:t>
            </a:r>
          </a:p>
          <a:p>
            <a:pPr marL="169863" indent="-169863" eaLnBrk="0" hangingPunct="0">
              <a:lnSpc>
                <a:spcPct val="120000"/>
              </a:lnSpc>
              <a:buFont typeface="Arial" charset="0"/>
              <a:buChar char="•"/>
            </a:pPr>
            <a:r>
              <a:rPr lang="en-US" sz="1400" dirty="0">
                <a:solidFill>
                  <a:schemeClr val="bg1"/>
                </a:solidFill>
                <a:latin typeface="Arial"/>
                <a:ea typeface="ヒラギノ角ゴ Pro W3"/>
                <a:cs typeface="Arial"/>
              </a:rPr>
              <a:t>App version management</a:t>
            </a:r>
          </a:p>
          <a:p>
            <a:pPr marL="169863" indent="-169863" eaLnBrk="0" hangingPunct="0">
              <a:lnSpc>
                <a:spcPct val="120000"/>
              </a:lnSpc>
              <a:buFont typeface="Arial" charset="0"/>
              <a:buChar char="•"/>
            </a:pPr>
            <a:r>
              <a:rPr lang="en-US" sz="1400" dirty="0">
                <a:solidFill>
                  <a:schemeClr val="bg1"/>
                </a:solidFill>
                <a:latin typeface="Arial"/>
                <a:ea typeface="ヒラギノ角ゴ Pro W3"/>
                <a:cs typeface="Arial"/>
              </a:rPr>
              <a:t>Remote disabling </a:t>
            </a:r>
            <a:r>
              <a:rPr lang="en-US" sz="1400" dirty="0" smtClean="0">
                <a:solidFill>
                  <a:schemeClr val="bg1"/>
                </a:solidFill>
                <a:latin typeface="Arial"/>
                <a:ea typeface="ヒラギノ角ゴ Pro W3"/>
                <a:cs typeface="Arial"/>
              </a:rPr>
              <a:t>apps</a:t>
            </a:r>
          </a:p>
          <a:p>
            <a:pPr marL="169863" indent="-169863" eaLnBrk="0" hangingPunct="0">
              <a:lnSpc>
                <a:spcPct val="120000"/>
              </a:lnSpc>
              <a:buFont typeface="Arial" charset="0"/>
              <a:buChar char="•"/>
            </a:pPr>
            <a:r>
              <a:rPr lang="en-US" sz="1400" dirty="0">
                <a:solidFill>
                  <a:schemeClr val="bg1"/>
                </a:solidFill>
                <a:latin typeface="Arial"/>
                <a:ea typeface="ヒラギノ角ゴ Pro W3"/>
                <a:cs typeface="Arial"/>
              </a:rPr>
              <a:t>Push notification service management</a:t>
            </a:r>
          </a:p>
          <a:p>
            <a:pPr marL="169863" indent="-169863" eaLnBrk="0" hangingPunct="0">
              <a:lnSpc>
                <a:spcPct val="120000"/>
              </a:lnSpc>
              <a:buFont typeface="Arial" charset="0"/>
              <a:buChar char="•"/>
            </a:pPr>
            <a:r>
              <a:rPr lang="en-US" sz="1400" dirty="0">
                <a:solidFill>
                  <a:schemeClr val="bg1"/>
                </a:solidFill>
                <a:latin typeface="Arial"/>
                <a:ea typeface="ヒラギノ角ゴ Pro W3"/>
                <a:cs typeface="Arial"/>
              </a:rPr>
              <a:t>Analytics and usage report</a:t>
            </a:r>
          </a:p>
          <a:p>
            <a:pPr marL="169863" indent="-169863" eaLnBrk="0" hangingPunct="0">
              <a:lnSpc>
                <a:spcPct val="120000"/>
              </a:lnSpc>
              <a:buFont typeface="Arial" charset="0"/>
              <a:buChar char="•"/>
            </a:pPr>
            <a:r>
              <a:rPr lang="en-US" sz="1400" dirty="0">
                <a:solidFill>
                  <a:schemeClr val="bg1"/>
                </a:solidFill>
                <a:latin typeface="Arial"/>
                <a:ea typeface="ヒラギノ角ゴ Pro W3"/>
                <a:cs typeface="Arial"/>
              </a:rPr>
              <a:t>Log collection for problem determination</a:t>
            </a:r>
          </a:p>
          <a:p>
            <a:pPr marL="169863" indent="-169863" eaLnBrk="0" hangingPunct="0">
              <a:lnSpc>
                <a:spcPct val="120000"/>
              </a:lnSpc>
              <a:buFont typeface="Arial" charset="0"/>
              <a:buChar char="•"/>
            </a:pPr>
            <a:endParaRPr lang="en-US" sz="1400" dirty="0">
              <a:solidFill>
                <a:schemeClr val="bg1"/>
              </a:solidFill>
              <a:latin typeface="Arial"/>
              <a:ea typeface="ヒラギノ角ゴ Pro W3"/>
              <a:cs typeface="Arial"/>
            </a:endParaRPr>
          </a:p>
        </p:txBody>
      </p:sp>
    </p:spTree>
    <p:extLst>
      <p:ext uri="{BB962C8B-B14F-4D97-AF65-F5344CB8AC3E}">
        <p14:creationId xmlns:p14="http://schemas.microsoft.com/office/powerpoint/2010/main" val="303753359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alphaModFix amt="10000"/>
          </a:blip>
          <a:stretch>
            <a:fillRect/>
          </a:stretch>
        </p:blipFill>
        <p:spPr>
          <a:xfrm>
            <a:off x="3735753" y="-1668388"/>
            <a:ext cx="8046692" cy="8560311"/>
          </a:xfrm>
          <a:prstGeom prst="rect">
            <a:avLst/>
          </a:prstGeom>
        </p:spPr>
      </p:pic>
      <p:sp>
        <p:nvSpPr>
          <p:cNvPr id="2" name="Subtitle 1"/>
          <p:cNvSpPr>
            <a:spLocks noGrp="1"/>
          </p:cNvSpPr>
          <p:nvPr>
            <p:ph type="subTitle" idx="4294967295"/>
          </p:nvPr>
        </p:nvSpPr>
        <p:spPr>
          <a:xfrm>
            <a:off x="360168" y="1743048"/>
            <a:ext cx="6205538" cy="947737"/>
          </a:xfrm>
        </p:spPr>
        <p:txBody>
          <a:bodyPr>
            <a:normAutofit/>
          </a:bodyPr>
          <a:lstStyle/>
          <a:p>
            <a:pPr marL="0" indent="0">
              <a:buNone/>
            </a:pPr>
            <a:r>
              <a:rPr lang="en-US" sz="4400" dirty="0" smtClean="0">
                <a:solidFill>
                  <a:schemeClr val="bg1"/>
                </a:solidFill>
                <a:latin typeface="Arial"/>
                <a:cs typeface="Arial"/>
              </a:rPr>
              <a:t>The Xamarin Platform</a:t>
            </a:r>
            <a:endParaRPr lang="en-US" sz="4400" dirty="0">
              <a:solidFill>
                <a:schemeClr val="bg1"/>
              </a:solidFill>
              <a:latin typeface="Arial"/>
              <a:cs typeface="Arial"/>
            </a:endParaRPr>
          </a:p>
        </p:txBody>
      </p:sp>
      <p:cxnSp>
        <p:nvCxnSpPr>
          <p:cNvPr id="4" name="Straight Connector 3"/>
          <p:cNvCxnSpPr/>
          <p:nvPr/>
        </p:nvCxnSpPr>
        <p:spPr>
          <a:xfrm>
            <a:off x="0" y="2573860"/>
            <a:ext cx="7721187" cy="0"/>
          </a:xfrm>
          <a:prstGeom prst="line">
            <a:avLst/>
          </a:prstGeom>
          <a:ln>
            <a:solidFill>
              <a:srgbClr val="9B9B9B"/>
            </a:solidFill>
          </a:ln>
        </p:spPr>
        <p:style>
          <a:lnRef idx="1">
            <a:schemeClr val="dk1"/>
          </a:lnRef>
          <a:fillRef idx="0">
            <a:schemeClr val="dk1"/>
          </a:fillRef>
          <a:effectRef idx="0">
            <a:schemeClr val="dk1"/>
          </a:effectRef>
          <a:fontRef idx="minor">
            <a:schemeClr val="tx1"/>
          </a:fontRef>
        </p:style>
      </p:cxnSp>
      <p:pic>
        <p:nvPicPr>
          <p:cNvPr id="9" name="Picture 8" descr="window 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0242" y="2414284"/>
            <a:ext cx="360945" cy="319151"/>
          </a:xfrm>
          <a:prstGeom prst="rect">
            <a:avLst/>
          </a:prstGeom>
        </p:spPr>
      </p:pic>
      <p:pic>
        <p:nvPicPr>
          <p:cNvPr id="10" name="Picture 9" descr="android ic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2106" y="2414284"/>
            <a:ext cx="360945" cy="319151"/>
          </a:xfrm>
          <a:prstGeom prst="rect">
            <a:avLst/>
          </a:prstGeom>
        </p:spPr>
      </p:pic>
      <p:pic>
        <p:nvPicPr>
          <p:cNvPr id="11" name="Picture 10" descr="ios ic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1174" y="2414284"/>
            <a:ext cx="360945" cy="319151"/>
          </a:xfrm>
          <a:prstGeom prst="rect">
            <a:avLst/>
          </a:prstGeom>
        </p:spPr>
      </p:pic>
      <p:pic>
        <p:nvPicPr>
          <p:cNvPr id="6" name="Picture 5"/>
          <p:cNvPicPr>
            <a:picLocks noChangeAspect="1"/>
          </p:cNvPicPr>
          <p:nvPr/>
        </p:nvPicPr>
        <p:blipFill>
          <a:blip r:embed="rId7"/>
          <a:stretch>
            <a:fillRect/>
          </a:stretch>
        </p:blipFill>
        <p:spPr>
          <a:xfrm>
            <a:off x="4267200" y="2247900"/>
            <a:ext cx="596900" cy="647700"/>
          </a:xfrm>
          <a:prstGeom prst="rect">
            <a:avLst/>
          </a:prstGeom>
        </p:spPr>
      </p:pic>
      <p:pic>
        <p:nvPicPr>
          <p:cNvPr id="7" name="Picture 6"/>
          <p:cNvPicPr>
            <a:picLocks noChangeAspect="1"/>
          </p:cNvPicPr>
          <p:nvPr/>
        </p:nvPicPr>
        <p:blipFill>
          <a:blip r:embed="rId7"/>
          <a:stretch>
            <a:fillRect/>
          </a:stretch>
        </p:blipFill>
        <p:spPr>
          <a:xfrm>
            <a:off x="4267200" y="2247900"/>
            <a:ext cx="596900" cy="647700"/>
          </a:xfrm>
          <a:prstGeom prst="rect">
            <a:avLst/>
          </a:prstGeom>
        </p:spPr>
      </p:pic>
      <p:pic>
        <p:nvPicPr>
          <p:cNvPr id="8" name="Picture 7"/>
          <p:cNvPicPr>
            <a:picLocks noChangeAspect="1"/>
          </p:cNvPicPr>
          <p:nvPr/>
        </p:nvPicPr>
        <p:blipFill>
          <a:blip r:embed="rId7"/>
          <a:stretch>
            <a:fillRect/>
          </a:stretch>
        </p:blipFill>
        <p:spPr>
          <a:xfrm>
            <a:off x="4267200" y="2247900"/>
            <a:ext cx="596900" cy="647700"/>
          </a:xfrm>
          <a:prstGeom prst="rect">
            <a:avLst/>
          </a:prstGeom>
        </p:spPr>
      </p:pic>
      <p:grpSp>
        <p:nvGrpSpPr>
          <p:cNvPr id="13" name="Group 12"/>
          <p:cNvGrpSpPr/>
          <p:nvPr/>
        </p:nvGrpSpPr>
        <p:grpSpPr>
          <a:xfrm>
            <a:off x="6591147" y="234844"/>
            <a:ext cx="2248880" cy="296346"/>
            <a:chOff x="6492317" y="4526758"/>
            <a:chExt cx="2248880" cy="296346"/>
          </a:xfrm>
        </p:grpSpPr>
        <p:pic>
          <p:nvPicPr>
            <p:cNvPr id="14" name="Picture 13"/>
            <p:cNvPicPr>
              <a:picLocks noChangeAspect="1"/>
            </p:cNvPicPr>
            <p:nvPr userDrawn="1"/>
          </p:nvPicPr>
          <p:blipFill>
            <a:blip r:embed="rId8"/>
            <a:stretch>
              <a:fillRect/>
            </a:stretch>
          </p:blipFill>
          <p:spPr>
            <a:xfrm>
              <a:off x="6492317" y="4551942"/>
              <a:ext cx="1188942" cy="271162"/>
            </a:xfrm>
            <a:prstGeom prst="rect">
              <a:avLst/>
            </a:prstGeom>
          </p:spPr>
        </p:pic>
        <p:pic>
          <p:nvPicPr>
            <p:cNvPr id="15" name="Picture 14" descr="1412636733_ibm.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090467" y="4551942"/>
              <a:ext cx="650730" cy="262736"/>
            </a:xfrm>
            <a:prstGeom prst="rect">
              <a:avLst/>
            </a:prstGeom>
          </p:spPr>
        </p:pic>
        <p:sp>
          <p:nvSpPr>
            <p:cNvPr id="16" name="Shape 33"/>
            <p:cNvSpPr txBox="1">
              <a:spLocks/>
            </p:cNvSpPr>
            <p:nvPr userDrawn="1"/>
          </p:nvSpPr>
          <p:spPr>
            <a:xfrm>
              <a:off x="7671836" y="4526758"/>
              <a:ext cx="418631" cy="25948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000" kern="1200">
                  <a:solidFill>
                    <a:schemeClr val="tx1"/>
                  </a:solidFill>
                  <a:latin typeface="+mn-lt"/>
                  <a:ea typeface="+mn-ea"/>
                  <a:cs typeface="+mn-cs"/>
                  <a:sym typeface="Segoe UI"/>
                </a:defRPr>
              </a:lvl1pPr>
            </a:lstStyle>
            <a:p>
              <a:pPr>
                <a:defRPr sz="1800">
                  <a:solidFill>
                    <a:srgbClr val="000000"/>
                  </a:solidFill>
                </a:defRPr>
              </a:pPr>
              <a:r>
                <a:rPr lang="en-US" sz="2000" dirty="0" smtClean="0">
                  <a:solidFill>
                    <a:srgbClr val="FFFFFF"/>
                  </a:solidFill>
                </a:rPr>
                <a:t>+</a:t>
              </a:r>
              <a:endParaRPr lang="en-US" sz="2000" dirty="0">
                <a:solidFill>
                  <a:srgbClr val="FFFFFF"/>
                </a:solidFill>
              </a:endParaRPr>
            </a:p>
          </p:txBody>
        </p:sp>
      </p:grpSp>
    </p:spTree>
    <p:extLst>
      <p:ext uri="{BB962C8B-B14F-4D97-AF65-F5344CB8AC3E}">
        <p14:creationId xmlns:p14="http://schemas.microsoft.com/office/powerpoint/2010/main" val="80344668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rm-ap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679" y="1476282"/>
            <a:ext cx="4926088" cy="3271564"/>
          </a:xfrm>
          <a:prstGeom prst="rect">
            <a:avLst/>
          </a:prstGeom>
        </p:spPr>
      </p:pic>
      <p:sp>
        <p:nvSpPr>
          <p:cNvPr id="8" name="Subtitle 1"/>
          <p:cNvSpPr>
            <a:spLocks noGrp="1"/>
          </p:cNvSpPr>
          <p:nvPr>
            <p:ph type="subTitle" idx="1"/>
          </p:nvPr>
        </p:nvSpPr>
        <p:spPr>
          <a:xfrm>
            <a:off x="316811" y="189562"/>
            <a:ext cx="6592728" cy="946509"/>
          </a:xfrm>
        </p:spPr>
        <p:txBody>
          <a:bodyPr/>
          <a:lstStyle/>
          <a:p>
            <a:r>
              <a:rPr lang="en-US" sz="2400" dirty="0" smtClean="0">
                <a:solidFill>
                  <a:schemeClr val="bg1"/>
                </a:solidFill>
                <a:latin typeface="Arial"/>
                <a:cs typeface="Arial"/>
              </a:rPr>
              <a:t>The Xamarin Platform enables compelling enterprise mobile apps</a:t>
            </a:r>
            <a:endParaRPr lang="en-US" sz="2400" dirty="0">
              <a:solidFill>
                <a:schemeClr val="bg1"/>
              </a:solidFill>
              <a:latin typeface="Arial"/>
              <a:cs typeface="Arial"/>
            </a:endParaRPr>
          </a:p>
        </p:txBody>
      </p:sp>
      <p:sp>
        <p:nvSpPr>
          <p:cNvPr id="9" name="TextBox 8"/>
          <p:cNvSpPr txBox="1"/>
          <p:nvPr/>
        </p:nvSpPr>
        <p:spPr>
          <a:xfrm>
            <a:off x="5292048" y="2073316"/>
            <a:ext cx="3728735" cy="1878964"/>
          </a:xfrm>
          <a:prstGeom prst="rect">
            <a:avLst/>
          </a:prstGeom>
          <a:noFill/>
        </p:spPr>
        <p:txBody>
          <a:bodyPr wrap="square" lIns="91428" tIns="45714" rIns="91428" bIns="45714" rtlCol="0">
            <a:spAutoFit/>
          </a:bodyPr>
          <a:lstStyle/>
          <a:p>
            <a:pPr marL="227013" indent="-227013">
              <a:lnSpc>
                <a:spcPct val="130000"/>
              </a:lnSpc>
              <a:buFont typeface="Wingdings" charset="2"/>
              <a:buChar char="§"/>
            </a:pPr>
            <a:r>
              <a:rPr lang="en-US" dirty="0" smtClean="0">
                <a:solidFill>
                  <a:schemeClr val="bg1"/>
                </a:solidFill>
                <a:latin typeface="Arial"/>
                <a:cs typeface="Arial"/>
              </a:rPr>
              <a:t>1 Language – C#</a:t>
            </a:r>
          </a:p>
          <a:p>
            <a:pPr marL="227013" indent="-227013">
              <a:lnSpc>
                <a:spcPct val="130000"/>
              </a:lnSpc>
              <a:buFont typeface="Wingdings" charset="2"/>
              <a:buChar char="§"/>
            </a:pPr>
            <a:r>
              <a:rPr lang="en-US" dirty="0" smtClean="0">
                <a:solidFill>
                  <a:schemeClr val="bg1"/>
                </a:solidFill>
                <a:latin typeface="Arial"/>
                <a:cs typeface="Arial"/>
              </a:rPr>
              <a:t>3 Operating Systems</a:t>
            </a:r>
          </a:p>
          <a:p>
            <a:pPr marL="227013" indent="-227013">
              <a:lnSpc>
                <a:spcPct val="130000"/>
              </a:lnSpc>
              <a:buFont typeface="Wingdings" charset="2"/>
              <a:buChar char="§"/>
            </a:pPr>
            <a:r>
              <a:rPr lang="en-US" dirty="0" smtClean="0">
                <a:solidFill>
                  <a:schemeClr val="bg1"/>
                </a:solidFill>
                <a:latin typeface="Arial"/>
                <a:cs typeface="Arial"/>
              </a:rPr>
              <a:t>100% of OS/Device capabilities</a:t>
            </a:r>
            <a:endParaRPr lang="en-US" dirty="0">
              <a:solidFill>
                <a:schemeClr val="bg1"/>
              </a:solidFill>
              <a:latin typeface="Arial"/>
              <a:cs typeface="Arial"/>
            </a:endParaRPr>
          </a:p>
          <a:p>
            <a:pPr marL="227013" indent="-227013">
              <a:lnSpc>
                <a:spcPct val="130000"/>
              </a:lnSpc>
              <a:buFont typeface="Wingdings" charset="2"/>
              <a:buChar char="§"/>
            </a:pPr>
            <a:r>
              <a:rPr lang="en-US" dirty="0" smtClean="0">
                <a:solidFill>
                  <a:schemeClr val="bg1"/>
                </a:solidFill>
                <a:latin typeface="Arial"/>
                <a:cs typeface="Arial"/>
              </a:rPr>
              <a:t>IBM </a:t>
            </a:r>
            <a:r>
              <a:rPr lang="en-US" dirty="0" err="1" smtClean="0">
                <a:solidFill>
                  <a:schemeClr val="bg1"/>
                </a:solidFill>
                <a:latin typeface="Arial"/>
                <a:cs typeface="Arial"/>
              </a:rPr>
              <a:t>MobileFirst</a:t>
            </a:r>
            <a:r>
              <a:rPr lang="en-US" dirty="0" smtClean="0">
                <a:solidFill>
                  <a:schemeClr val="bg1"/>
                </a:solidFill>
                <a:latin typeface="Arial"/>
                <a:cs typeface="Arial"/>
              </a:rPr>
              <a:t> Support</a:t>
            </a:r>
          </a:p>
          <a:p>
            <a:pPr marL="227013" indent="-227013">
              <a:lnSpc>
                <a:spcPct val="130000"/>
              </a:lnSpc>
              <a:buFont typeface="Wingdings" charset="2"/>
              <a:buChar char="§"/>
            </a:pPr>
            <a:r>
              <a:rPr lang="en-US" dirty="0" smtClean="0">
                <a:solidFill>
                  <a:schemeClr val="bg1"/>
                </a:solidFill>
                <a:latin typeface="Arial"/>
                <a:cs typeface="Arial"/>
              </a:rPr>
              <a:t>Fully native</a:t>
            </a:r>
          </a:p>
        </p:txBody>
      </p:sp>
      <p:grpSp>
        <p:nvGrpSpPr>
          <p:cNvPr id="10" name="Group 9"/>
          <p:cNvGrpSpPr/>
          <p:nvPr/>
        </p:nvGrpSpPr>
        <p:grpSpPr>
          <a:xfrm>
            <a:off x="6473361" y="262224"/>
            <a:ext cx="2248880" cy="296346"/>
            <a:chOff x="6492317" y="4526758"/>
            <a:chExt cx="2248880" cy="296346"/>
          </a:xfrm>
        </p:grpSpPr>
        <p:pic>
          <p:nvPicPr>
            <p:cNvPr id="11" name="Picture 10"/>
            <p:cNvPicPr>
              <a:picLocks noChangeAspect="1"/>
            </p:cNvPicPr>
            <p:nvPr userDrawn="1"/>
          </p:nvPicPr>
          <p:blipFill>
            <a:blip r:embed="rId4"/>
            <a:stretch>
              <a:fillRect/>
            </a:stretch>
          </p:blipFill>
          <p:spPr>
            <a:xfrm>
              <a:off x="6492317" y="4551942"/>
              <a:ext cx="1188942" cy="271162"/>
            </a:xfrm>
            <a:prstGeom prst="rect">
              <a:avLst/>
            </a:prstGeom>
          </p:spPr>
        </p:pic>
        <p:pic>
          <p:nvPicPr>
            <p:cNvPr id="12" name="Picture 11" descr="1412636733_ibm.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090467" y="4551942"/>
              <a:ext cx="650730" cy="262736"/>
            </a:xfrm>
            <a:prstGeom prst="rect">
              <a:avLst/>
            </a:prstGeom>
          </p:spPr>
        </p:pic>
        <p:sp>
          <p:nvSpPr>
            <p:cNvPr id="13" name="Shape 33"/>
            <p:cNvSpPr txBox="1">
              <a:spLocks/>
            </p:cNvSpPr>
            <p:nvPr userDrawn="1"/>
          </p:nvSpPr>
          <p:spPr>
            <a:xfrm>
              <a:off x="7671836" y="4526758"/>
              <a:ext cx="418631" cy="25948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000" kern="1200">
                  <a:solidFill>
                    <a:schemeClr val="tx1"/>
                  </a:solidFill>
                  <a:latin typeface="+mn-lt"/>
                  <a:ea typeface="+mn-ea"/>
                  <a:cs typeface="+mn-cs"/>
                  <a:sym typeface="Segoe UI"/>
                </a:defRPr>
              </a:lvl1pPr>
            </a:lstStyle>
            <a:p>
              <a:pPr>
                <a:defRPr sz="1800">
                  <a:solidFill>
                    <a:srgbClr val="000000"/>
                  </a:solidFill>
                </a:defRPr>
              </a:pPr>
              <a:r>
                <a:rPr lang="en-US" sz="2000" dirty="0" smtClean="0">
                  <a:solidFill>
                    <a:srgbClr val="FFFFFF"/>
                  </a:solidFill>
                </a:rPr>
                <a:t>+</a:t>
              </a:r>
              <a:endParaRPr lang="en-US" sz="2000" dirty="0">
                <a:solidFill>
                  <a:srgbClr val="FFFFFF"/>
                </a:solidFill>
              </a:endParaRPr>
            </a:p>
          </p:txBody>
        </p:sp>
      </p:grpSp>
      <p:cxnSp>
        <p:nvCxnSpPr>
          <p:cNvPr id="14" name="Straight Connector 13"/>
          <p:cNvCxnSpPr/>
          <p:nvPr/>
        </p:nvCxnSpPr>
        <p:spPr>
          <a:xfrm>
            <a:off x="0" y="1202410"/>
            <a:ext cx="9364366" cy="0"/>
          </a:xfrm>
          <a:prstGeom prst="line">
            <a:avLst/>
          </a:prstGeom>
          <a:noFill/>
          <a:ln w="6350" cap="flat" cmpd="sng">
            <a:solidFill>
              <a:srgbClr val="B4BCB7"/>
            </a:solidFill>
            <a:prstDash val="solid"/>
            <a:miter lim="400000"/>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75301175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2" y="0"/>
            <a:ext cx="9207839" cy="5206322"/>
          </a:xfrm>
          <a:prstGeom prst="rect">
            <a:avLst/>
          </a:prstGeom>
        </p:spPr>
      </p:pic>
      <p:sp>
        <p:nvSpPr>
          <p:cNvPr id="2" name="Title 1"/>
          <p:cNvSpPr>
            <a:spLocks noGrp="1"/>
          </p:cNvSpPr>
          <p:nvPr>
            <p:ph type="title"/>
          </p:nvPr>
        </p:nvSpPr>
        <p:spPr/>
        <p:txBody>
          <a:bodyPr>
            <a:noAutofit/>
          </a:bodyPr>
          <a:lstStyle/>
          <a:p>
            <a:r>
              <a:rPr lang="en-US" sz="2400" dirty="0" smtClean="0">
                <a:solidFill>
                  <a:schemeClr val="bg1"/>
                </a:solidFill>
                <a:latin typeface="Helvetica"/>
                <a:cs typeface="Helvetica"/>
              </a:rPr>
              <a:t>Xamarin: Explosive Growth in 3 Years</a:t>
            </a:r>
            <a:endParaRPr lang="en-US" sz="2400" dirty="0">
              <a:solidFill>
                <a:schemeClr val="bg1"/>
              </a:solidFill>
              <a:latin typeface="Helvetica"/>
              <a:cs typeface="Helvetica"/>
            </a:endParaRPr>
          </a:p>
        </p:txBody>
      </p:sp>
      <p:sp>
        <p:nvSpPr>
          <p:cNvPr id="16" name="TextBox 15"/>
          <p:cNvSpPr txBox="1"/>
          <p:nvPr/>
        </p:nvSpPr>
        <p:spPr>
          <a:xfrm>
            <a:off x="4291189" y="3889774"/>
            <a:ext cx="184666" cy="369332"/>
          </a:xfrm>
          <a:prstGeom prst="rect">
            <a:avLst/>
          </a:prstGeom>
          <a:noFill/>
        </p:spPr>
        <p:txBody>
          <a:bodyPr wrap="none" rtlCol="0">
            <a:spAutoFit/>
          </a:bodyPr>
          <a:lstStyle/>
          <a:p>
            <a:endParaRPr lang="en-US" dirty="0"/>
          </a:p>
        </p:txBody>
      </p:sp>
      <p:sp>
        <p:nvSpPr>
          <p:cNvPr id="7" name="TextBox 6"/>
          <p:cNvSpPr txBox="1"/>
          <p:nvPr/>
        </p:nvSpPr>
        <p:spPr>
          <a:xfrm>
            <a:off x="1022917" y="2116683"/>
            <a:ext cx="1003300" cy="646331"/>
          </a:xfrm>
          <a:prstGeom prst="rect">
            <a:avLst/>
          </a:prstGeom>
          <a:noFill/>
        </p:spPr>
        <p:txBody>
          <a:bodyPr wrap="square" rtlCol="0">
            <a:spAutoFit/>
          </a:bodyPr>
          <a:lstStyle/>
          <a:p>
            <a:r>
              <a:rPr lang="en-US" sz="3600" b="1" dirty="0" smtClean="0">
                <a:solidFill>
                  <a:schemeClr val="bg1"/>
                </a:solidFill>
                <a:latin typeface="Arial"/>
                <a:cs typeface="Arial"/>
              </a:rPr>
              <a:t>120</a:t>
            </a:r>
            <a:endParaRPr lang="en-US" sz="3600" b="1" dirty="0">
              <a:solidFill>
                <a:schemeClr val="bg1"/>
              </a:solidFill>
              <a:latin typeface="Arial"/>
              <a:cs typeface="Arial"/>
            </a:endParaRPr>
          </a:p>
        </p:txBody>
      </p:sp>
      <p:cxnSp>
        <p:nvCxnSpPr>
          <p:cNvPr id="12" name="Straight Connector 11"/>
          <p:cNvCxnSpPr/>
          <p:nvPr/>
        </p:nvCxnSpPr>
        <p:spPr>
          <a:xfrm>
            <a:off x="627806" y="2815476"/>
            <a:ext cx="171450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17" name="Title 1"/>
          <p:cNvSpPr txBox="1">
            <a:spLocks/>
          </p:cNvSpPr>
          <p:nvPr/>
        </p:nvSpPr>
        <p:spPr>
          <a:xfrm>
            <a:off x="954006" y="2759486"/>
            <a:ext cx="1741311" cy="675457"/>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1800" dirty="0" smtClean="0">
                <a:solidFill>
                  <a:schemeClr val="bg1"/>
                </a:solidFill>
                <a:latin typeface="Arial"/>
                <a:cs typeface="Arial"/>
              </a:rPr>
              <a:t>Countries</a:t>
            </a:r>
            <a:endParaRPr lang="en-US" sz="1800" dirty="0">
              <a:solidFill>
                <a:schemeClr val="bg1"/>
              </a:solidFill>
              <a:latin typeface="Arial"/>
              <a:cs typeface="Arial"/>
            </a:endParaRPr>
          </a:p>
        </p:txBody>
      </p:sp>
      <p:sp>
        <p:nvSpPr>
          <p:cNvPr id="8" name="TextBox 7"/>
          <p:cNvSpPr txBox="1"/>
          <p:nvPr/>
        </p:nvSpPr>
        <p:spPr>
          <a:xfrm>
            <a:off x="3374601" y="1536720"/>
            <a:ext cx="2311400" cy="646331"/>
          </a:xfrm>
          <a:prstGeom prst="rect">
            <a:avLst/>
          </a:prstGeom>
          <a:noFill/>
        </p:spPr>
        <p:txBody>
          <a:bodyPr wrap="square" rtlCol="0">
            <a:spAutoFit/>
          </a:bodyPr>
          <a:lstStyle/>
          <a:p>
            <a:r>
              <a:rPr lang="en-US" sz="3600" b="1" dirty="0" smtClean="0">
                <a:solidFill>
                  <a:schemeClr val="bg1"/>
                </a:solidFill>
                <a:latin typeface="Arial"/>
                <a:cs typeface="Arial"/>
              </a:rPr>
              <a:t>+30,000</a:t>
            </a:r>
            <a:endParaRPr lang="en-US" sz="3600" b="1" dirty="0">
              <a:solidFill>
                <a:schemeClr val="bg1"/>
              </a:solidFill>
              <a:latin typeface="Arial"/>
              <a:cs typeface="Arial"/>
            </a:endParaRPr>
          </a:p>
        </p:txBody>
      </p:sp>
      <p:cxnSp>
        <p:nvCxnSpPr>
          <p:cNvPr id="13" name="Straight Connector 12"/>
          <p:cNvCxnSpPr/>
          <p:nvPr/>
        </p:nvCxnSpPr>
        <p:spPr>
          <a:xfrm>
            <a:off x="3075212" y="2233851"/>
            <a:ext cx="2443752"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18" name="Title 1"/>
          <p:cNvSpPr txBox="1">
            <a:spLocks/>
          </p:cNvSpPr>
          <p:nvPr/>
        </p:nvSpPr>
        <p:spPr>
          <a:xfrm>
            <a:off x="2808226" y="2181537"/>
            <a:ext cx="2965925" cy="675457"/>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gn="ctr"/>
            <a:r>
              <a:rPr lang="en-US" sz="1800" dirty="0" smtClean="0">
                <a:solidFill>
                  <a:schemeClr val="bg1"/>
                </a:solidFill>
                <a:latin typeface="Arial"/>
                <a:cs typeface="Arial"/>
              </a:rPr>
              <a:t>Developers each month</a:t>
            </a:r>
            <a:endParaRPr lang="en-US" sz="1800" dirty="0">
              <a:solidFill>
                <a:schemeClr val="bg1"/>
              </a:solidFill>
              <a:latin typeface="Arial"/>
              <a:cs typeface="Arial"/>
            </a:endParaRPr>
          </a:p>
        </p:txBody>
      </p:sp>
      <p:sp>
        <p:nvSpPr>
          <p:cNvPr id="9" name="TextBox 8"/>
          <p:cNvSpPr txBox="1"/>
          <p:nvPr/>
        </p:nvSpPr>
        <p:spPr>
          <a:xfrm>
            <a:off x="6321172" y="952520"/>
            <a:ext cx="2311400" cy="646331"/>
          </a:xfrm>
          <a:prstGeom prst="rect">
            <a:avLst/>
          </a:prstGeom>
          <a:noFill/>
        </p:spPr>
        <p:txBody>
          <a:bodyPr wrap="square" rtlCol="0">
            <a:spAutoFit/>
          </a:bodyPr>
          <a:lstStyle/>
          <a:p>
            <a:r>
              <a:rPr lang="en-US" sz="3600" b="1" dirty="0" smtClean="0">
                <a:solidFill>
                  <a:schemeClr val="bg1"/>
                </a:solidFill>
                <a:latin typeface="Arial"/>
                <a:cs typeface="Arial"/>
              </a:rPr>
              <a:t>825,000</a:t>
            </a:r>
            <a:endParaRPr lang="en-US" sz="3600" b="1" dirty="0">
              <a:solidFill>
                <a:schemeClr val="bg1"/>
              </a:solidFill>
              <a:latin typeface="Arial"/>
              <a:cs typeface="Arial"/>
            </a:endParaRPr>
          </a:p>
        </p:txBody>
      </p:sp>
      <p:cxnSp>
        <p:nvCxnSpPr>
          <p:cNvPr id="14" name="Straight Connector 13"/>
          <p:cNvCxnSpPr/>
          <p:nvPr/>
        </p:nvCxnSpPr>
        <p:spPr>
          <a:xfrm>
            <a:off x="6090852" y="1662351"/>
            <a:ext cx="224790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19" name="Title 1"/>
          <p:cNvSpPr txBox="1">
            <a:spLocks/>
          </p:cNvSpPr>
          <p:nvPr/>
        </p:nvSpPr>
        <p:spPr>
          <a:xfrm>
            <a:off x="5979960" y="1598851"/>
            <a:ext cx="2688823" cy="675457"/>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1800" dirty="0" smtClean="0">
                <a:solidFill>
                  <a:schemeClr val="bg1"/>
                </a:solidFill>
                <a:latin typeface="Arial"/>
                <a:cs typeface="Arial"/>
              </a:rPr>
              <a:t>Registered developers</a:t>
            </a:r>
            <a:endParaRPr lang="en-US" sz="1800" dirty="0">
              <a:solidFill>
                <a:schemeClr val="bg1"/>
              </a:solidFill>
              <a:latin typeface="Arial"/>
              <a:cs typeface="Arial"/>
            </a:endParaRPr>
          </a:p>
        </p:txBody>
      </p:sp>
      <p:grpSp>
        <p:nvGrpSpPr>
          <p:cNvPr id="15" name="Group 14"/>
          <p:cNvGrpSpPr/>
          <p:nvPr/>
        </p:nvGrpSpPr>
        <p:grpSpPr>
          <a:xfrm>
            <a:off x="6591147" y="234844"/>
            <a:ext cx="2248880" cy="296346"/>
            <a:chOff x="6492317" y="4526758"/>
            <a:chExt cx="2248880" cy="296346"/>
          </a:xfrm>
        </p:grpSpPr>
        <p:pic>
          <p:nvPicPr>
            <p:cNvPr id="20" name="Picture 19"/>
            <p:cNvPicPr>
              <a:picLocks noChangeAspect="1"/>
            </p:cNvPicPr>
            <p:nvPr userDrawn="1"/>
          </p:nvPicPr>
          <p:blipFill>
            <a:blip r:embed="rId4"/>
            <a:stretch>
              <a:fillRect/>
            </a:stretch>
          </p:blipFill>
          <p:spPr>
            <a:xfrm>
              <a:off x="6492317" y="4551942"/>
              <a:ext cx="1188942" cy="271162"/>
            </a:xfrm>
            <a:prstGeom prst="rect">
              <a:avLst/>
            </a:prstGeom>
          </p:spPr>
        </p:pic>
        <p:pic>
          <p:nvPicPr>
            <p:cNvPr id="21" name="Picture 20" descr="1412636733_ibm.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090467" y="4551942"/>
              <a:ext cx="650730" cy="262736"/>
            </a:xfrm>
            <a:prstGeom prst="rect">
              <a:avLst/>
            </a:prstGeom>
          </p:spPr>
        </p:pic>
        <p:sp>
          <p:nvSpPr>
            <p:cNvPr id="22" name="Shape 33"/>
            <p:cNvSpPr txBox="1">
              <a:spLocks/>
            </p:cNvSpPr>
            <p:nvPr userDrawn="1"/>
          </p:nvSpPr>
          <p:spPr>
            <a:xfrm>
              <a:off x="7671836" y="4526758"/>
              <a:ext cx="418631" cy="25948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000" kern="1200">
                  <a:solidFill>
                    <a:schemeClr val="tx1"/>
                  </a:solidFill>
                  <a:latin typeface="+mn-lt"/>
                  <a:ea typeface="+mn-ea"/>
                  <a:cs typeface="+mn-cs"/>
                  <a:sym typeface="Segoe UI"/>
                </a:defRPr>
              </a:lvl1pPr>
            </a:lstStyle>
            <a:p>
              <a:pPr>
                <a:defRPr sz="1800">
                  <a:solidFill>
                    <a:srgbClr val="000000"/>
                  </a:solidFill>
                </a:defRPr>
              </a:pPr>
              <a:r>
                <a:rPr lang="en-US" sz="2000" dirty="0" smtClean="0">
                  <a:solidFill>
                    <a:srgbClr val="FFFFFF"/>
                  </a:solidFill>
                </a:rPr>
                <a:t>+</a:t>
              </a:r>
              <a:endParaRPr lang="en-US" sz="2000" dirty="0">
                <a:solidFill>
                  <a:srgbClr val="FFFFFF"/>
                </a:solidFill>
              </a:endParaRPr>
            </a:p>
          </p:txBody>
        </p:sp>
      </p:grpSp>
    </p:spTree>
    <p:extLst>
      <p:ext uri="{BB962C8B-B14F-4D97-AF65-F5344CB8AC3E}">
        <p14:creationId xmlns:p14="http://schemas.microsoft.com/office/powerpoint/2010/main" val="132782002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182" y="9477"/>
            <a:ext cx="7877175" cy="857250"/>
          </a:xfrm>
        </p:spPr>
        <p:txBody>
          <a:bodyPr>
            <a:noAutofit/>
          </a:bodyPr>
          <a:lstStyle/>
          <a:p>
            <a:pPr algn="l"/>
            <a:r>
              <a:rPr lang="en-US" sz="2400" dirty="0" smtClean="0">
                <a:solidFill>
                  <a:srgbClr val="FFFFFF"/>
                </a:solidFill>
                <a:latin typeface="Arial"/>
                <a:cs typeface="Arial"/>
              </a:rPr>
              <a:t>Xamarin Default App Architecture</a:t>
            </a:r>
            <a:endParaRPr lang="en-US" sz="2400" dirty="0">
              <a:solidFill>
                <a:srgbClr val="FFFFFF"/>
              </a:solidFill>
              <a:latin typeface="Arial"/>
              <a:cs typeface="Arial"/>
            </a:endParaRPr>
          </a:p>
        </p:txBody>
      </p:sp>
      <p:grpSp>
        <p:nvGrpSpPr>
          <p:cNvPr id="7" name="Group 6"/>
          <p:cNvGrpSpPr/>
          <p:nvPr/>
        </p:nvGrpSpPr>
        <p:grpSpPr>
          <a:xfrm>
            <a:off x="6710314" y="4736991"/>
            <a:ext cx="2248880" cy="296346"/>
            <a:chOff x="6492317" y="4526758"/>
            <a:chExt cx="2248880" cy="296346"/>
          </a:xfrm>
        </p:grpSpPr>
        <p:pic>
          <p:nvPicPr>
            <p:cNvPr id="8" name="Picture 7"/>
            <p:cNvPicPr>
              <a:picLocks noChangeAspect="1"/>
            </p:cNvPicPr>
            <p:nvPr userDrawn="1"/>
          </p:nvPicPr>
          <p:blipFill>
            <a:blip r:embed="rId3"/>
            <a:stretch>
              <a:fillRect/>
            </a:stretch>
          </p:blipFill>
          <p:spPr>
            <a:xfrm>
              <a:off x="6492317" y="4551942"/>
              <a:ext cx="1188942" cy="271162"/>
            </a:xfrm>
            <a:prstGeom prst="rect">
              <a:avLst/>
            </a:prstGeom>
          </p:spPr>
        </p:pic>
        <p:pic>
          <p:nvPicPr>
            <p:cNvPr id="9" name="Picture 8" descr="1412636733_ibm.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090467" y="4551942"/>
              <a:ext cx="650730" cy="262736"/>
            </a:xfrm>
            <a:prstGeom prst="rect">
              <a:avLst/>
            </a:prstGeom>
          </p:spPr>
        </p:pic>
        <p:sp>
          <p:nvSpPr>
            <p:cNvPr id="11" name="Shape 33"/>
            <p:cNvSpPr txBox="1">
              <a:spLocks/>
            </p:cNvSpPr>
            <p:nvPr userDrawn="1"/>
          </p:nvSpPr>
          <p:spPr>
            <a:xfrm>
              <a:off x="7671836" y="4526758"/>
              <a:ext cx="418631" cy="25948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000" kern="1200">
                  <a:solidFill>
                    <a:schemeClr val="tx1"/>
                  </a:solidFill>
                  <a:latin typeface="+mn-lt"/>
                  <a:ea typeface="+mn-ea"/>
                  <a:cs typeface="+mn-cs"/>
                  <a:sym typeface="Segoe UI"/>
                </a:defRPr>
              </a:lvl1pPr>
            </a:lstStyle>
            <a:p>
              <a:pPr>
                <a:defRPr sz="1800">
                  <a:solidFill>
                    <a:srgbClr val="000000"/>
                  </a:solidFill>
                </a:defRPr>
              </a:pPr>
              <a:r>
                <a:rPr lang="en-US" sz="2000" dirty="0" smtClean="0">
                  <a:solidFill>
                    <a:srgbClr val="FFFFFF"/>
                  </a:solidFill>
                </a:rPr>
                <a:t>+</a:t>
              </a:r>
              <a:endParaRPr lang="en-US" sz="2000" dirty="0">
                <a:solidFill>
                  <a:srgbClr val="FFFFFF"/>
                </a:solidFill>
              </a:endParaRPr>
            </a:p>
          </p:txBody>
        </p:sp>
      </p:grpSp>
      <p:grpSp>
        <p:nvGrpSpPr>
          <p:cNvPr id="12" name="Group 11"/>
          <p:cNvGrpSpPr/>
          <p:nvPr/>
        </p:nvGrpSpPr>
        <p:grpSpPr>
          <a:xfrm>
            <a:off x="690209" y="-421152"/>
            <a:ext cx="8382000" cy="4986908"/>
            <a:chOff x="457200" y="872829"/>
            <a:chExt cx="8382000" cy="4986908"/>
          </a:xfrm>
        </p:grpSpPr>
        <p:sp>
          <p:nvSpPr>
            <p:cNvPr id="13" name="TextBox 12"/>
            <p:cNvSpPr txBox="1"/>
            <p:nvPr/>
          </p:nvSpPr>
          <p:spPr>
            <a:xfrm>
              <a:off x="5170051" y="872829"/>
              <a:ext cx="3669149" cy="492430"/>
            </a:xfrm>
            <a:prstGeom prst="rect">
              <a:avLst/>
            </a:prstGeom>
            <a:noFill/>
          </p:spPr>
          <p:txBody>
            <a:bodyPr wrap="square" lIns="91428" tIns="45714" rIns="91428" bIns="45714" rtlCol="0">
              <a:spAutoFit/>
            </a:bodyPr>
            <a:lstStyle/>
            <a:p>
              <a:pPr>
                <a:lnSpc>
                  <a:spcPct val="110000"/>
                </a:lnSpc>
              </a:pPr>
              <a:endParaRPr lang="en-US" sz="2400" dirty="0">
                <a:solidFill>
                  <a:srgbClr val="123458"/>
                </a:solidFill>
                <a:latin typeface="Arial"/>
                <a:cs typeface="Arial"/>
              </a:endParaRPr>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2694960"/>
              <a:ext cx="4453384" cy="2966680"/>
            </a:xfrm>
            <a:prstGeom prst="rect">
              <a:avLst/>
            </a:prstGeom>
          </p:spPr>
        </p:pic>
        <p:sp>
          <p:nvSpPr>
            <p:cNvPr id="15" name="TextBox 14"/>
            <p:cNvSpPr txBox="1"/>
            <p:nvPr/>
          </p:nvSpPr>
          <p:spPr>
            <a:xfrm>
              <a:off x="5170051" y="2966649"/>
              <a:ext cx="3669149" cy="2893088"/>
            </a:xfrm>
            <a:prstGeom prst="rect">
              <a:avLst/>
            </a:prstGeom>
            <a:noFill/>
          </p:spPr>
          <p:txBody>
            <a:bodyPr wrap="square" lIns="91428" tIns="45714" rIns="91428" bIns="45714" rtlCol="0">
              <a:spAutoFit/>
            </a:bodyPr>
            <a:lstStyle/>
            <a:p>
              <a:pPr marL="342900" indent="-342900">
                <a:buFont typeface="Wingdings" charset="2"/>
                <a:buChar char="§"/>
              </a:pPr>
              <a:r>
                <a:rPr lang="en-US" sz="1400" dirty="0" smtClean="0">
                  <a:solidFill>
                    <a:srgbClr val="FFFFFF"/>
                  </a:solidFill>
                  <a:latin typeface="Arial"/>
                  <a:cs typeface="Arial"/>
                </a:rPr>
                <a:t>Business logic, data models and common code shared between all platforms.</a:t>
              </a:r>
            </a:p>
            <a:p>
              <a:pPr marL="342900" indent="-342900">
                <a:buFont typeface="Wingdings" charset="2"/>
                <a:buChar char="§"/>
              </a:pPr>
              <a:endParaRPr lang="en-US" sz="1400" dirty="0">
                <a:solidFill>
                  <a:srgbClr val="FFFFFF"/>
                </a:solidFill>
                <a:latin typeface="Arial"/>
                <a:cs typeface="Arial"/>
              </a:endParaRPr>
            </a:p>
            <a:p>
              <a:pPr marL="342900" indent="-342900">
                <a:buFont typeface="Wingdings" charset="2"/>
                <a:buChar char="§"/>
              </a:pPr>
              <a:r>
                <a:rPr lang="en-US" sz="1400" dirty="0" smtClean="0">
                  <a:solidFill>
                    <a:srgbClr val="FFFFFF"/>
                  </a:solidFill>
                  <a:latin typeface="Arial"/>
                  <a:cs typeface="Arial"/>
                </a:rPr>
                <a:t>All platform-specific UI and API calls are in C# as well.</a:t>
              </a:r>
            </a:p>
            <a:p>
              <a:endParaRPr lang="en-US" sz="1400" dirty="0" smtClean="0">
                <a:solidFill>
                  <a:srgbClr val="FFFFFF"/>
                </a:solidFill>
                <a:latin typeface="Arial"/>
                <a:cs typeface="Arial"/>
              </a:endParaRPr>
            </a:p>
            <a:p>
              <a:pPr marL="342900" indent="-342900">
                <a:buFont typeface="Wingdings" charset="2"/>
                <a:buChar char="§"/>
              </a:pPr>
              <a:r>
                <a:rPr lang="en-US" sz="1400" dirty="0" smtClean="0">
                  <a:solidFill>
                    <a:srgbClr val="FFFFFF"/>
                  </a:solidFill>
                  <a:latin typeface="Arial"/>
                  <a:cs typeface="Arial"/>
                </a:rPr>
                <a:t>Retain fine-grain control app user interface</a:t>
              </a:r>
            </a:p>
            <a:p>
              <a:pPr marL="342900" indent="-342900">
                <a:buFont typeface="Wingdings" charset="2"/>
                <a:buChar char="§"/>
              </a:pPr>
              <a:endParaRPr lang="en-US" sz="1400" dirty="0">
                <a:solidFill>
                  <a:srgbClr val="FFFFFF"/>
                </a:solidFill>
                <a:latin typeface="Arial"/>
                <a:cs typeface="Arial"/>
              </a:endParaRPr>
            </a:p>
            <a:p>
              <a:pPr marL="342900" indent="-342900">
                <a:buFont typeface="Wingdings" charset="2"/>
                <a:buChar char="§"/>
              </a:pPr>
              <a:r>
                <a:rPr lang="en-US" sz="1400" dirty="0" smtClean="0">
                  <a:solidFill>
                    <a:srgbClr val="FFFFFF"/>
                  </a:solidFill>
                  <a:latin typeface="Arial"/>
                  <a:cs typeface="Arial"/>
                </a:rPr>
                <a:t>Recommended for sophisticated UX requirements (complicated gestures, animations, design)</a:t>
              </a:r>
            </a:p>
          </p:txBody>
        </p:sp>
      </p:grpSp>
      <p:sp>
        <p:nvSpPr>
          <p:cNvPr id="20" name="TextBox 19"/>
          <p:cNvSpPr txBox="1"/>
          <p:nvPr/>
        </p:nvSpPr>
        <p:spPr>
          <a:xfrm>
            <a:off x="690209" y="3703981"/>
            <a:ext cx="4503604" cy="369332"/>
          </a:xfrm>
          <a:prstGeom prst="rect">
            <a:avLst/>
          </a:prstGeom>
          <a:noFill/>
        </p:spPr>
        <p:txBody>
          <a:bodyPr wrap="square" rtlCol="0">
            <a:spAutoFit/>
          </a:bodyPr>
          <a:lstStyle/>
          <a:p>
            <a:pPr algn="ctr"/>
            <a:r>
              <a:rPr lang="en-US" dirty="0" smtClean="0">
                <a:solidFill>
                  <a:schemeClr val="bg1"/>
                </a:solidFill>
                <a:latin typeface="Arial"/>
                <a:cs typeface="Arial"/>
              </a:rPr>
              <a:t>Shared App Logic</a:t>
            </a:r>
            <a:endParaRPr lang="en-US" dirty="0">
              <a:solidFill>
                <a:schemeClr val="bg1"/>
              </a:solidFill>
              <a:latin typeface="Arial"/>
              <a:cs typeface="Arial"/>
            </a:endParaRPr>
          </a:p>
        </p:txBody>
      </p:sp>
      <p:sp>
        <p:nvSpPr>
          <p:cNvPr id="3" name="TextBox 2"/>
          <p:cNvSpPr txBox="1"/>
          <p:nvPr/>
        </p:nvSpPr>
        <p:spPr>
          <a:xfrm>
            <a:off x="1042082" y="2084731"/>
            <a:ext cx="754984" cy="369332"/>
          </a:xfrm>
          <a:prstGeom prst="rect">
            <a:avLst/>
          </a:prstGeom>
          <a:noFill/>
        </p:spPr>
        <p:txBody>
          <a:bodyPr wrap="none" rtlCol="0">
            <a:spAutoFit/>
          </a:bodyPr>
          <a:lstStyle/>
          <a:p>
            <a:pPr algn="ctr"/>
            <a:r>
              <a:rPr lang="en-US" dirty="0" err="1" smtClean="0">
                <a:solidFill>
                  <a:schemeClr val="bg1"/>
                </a:solidFill>
              </a:rPr>
              <a:t>iOS</a:t>
            </a:r>
            <a:r>
              <a:rPr lang="en-US" dirty="0" smtClean="0">
                <a:solidFill>
                  <a:schemeClr val="bg1"/>
                </a:solidFill>
              </a:rPr>
              <a:t> UI</a:t>
            </a:r>
            <a:endParaRPr lang="en-US" dirty="0">
              <a:solidFill>
                <a:schemeClr val="bg1"/>
              </a:solidFill>
            </a:endParaRPr>
          </a:p>
        </p:txBody>
      </p:sp>
      <p:sp>
        <p:nvSpPr>
          <p:cNvPr id="16" name="TextBox 15"/>
          <p:cNvSpPr txBox="1"/>
          <p:nvPr/>
        </p:nvSpPr>
        <p:spPr>
          <a:xfrm>
            <a:off x="2320156" y="2084731"/>
            <a:ext cx="1195685" cy="369332"/>
          </a:xfrm>
          <a:prstGeom prst="rect">
            <a:avLst/>
          </a:prstGeom>
          <a:noFill/>
        </p:spPr>
        <p:txBody>
          <a:bodyPr wrap="none" rtlCol="0">
            <a:spAutoFit/>
          </a:bodyPr>
          <a:lstStyle/>
          <a:p>
            <a:pPr algn="ctr"/>
            <a:r>
              <a:rPr lang="en-US" dirty="0" smtClean="0">
                <a:solidFill>
                  <a:schemeClr val="bg1"/>
                </a:solidFill>
              </a:rPr>
              <a:t>Android UI</a:t>
            </a:r>
            <a:endParaRPr lang="en-US" dirty="0">
              <a:solidFill>
                <a:schemeClr val="bg1"/>
              </a:solidFill>
            </a:endParaRPr>
          </a:p>
        </p:txBody>
      </p:sp>
      <p:sp>
        <p:nvSpPr>
          <p:cNvPr id="17" name="TextBox 16"/>
          <p:cNvSpPr txBox="1"/>
          <p:nvPr/>
        </p:nvSpPr>
        <p:spPr>
          <a:xfrm>
            <a:off x="3765907" y="2073141"/>
            <a:ext cx="1321020" cy="369332"/>
          </a:xfrm>
          <a:prstGeom prst="rect">
            <a:avLst/>
          </a:prstGeom>
          <a:noFill/>
        </p:spPr>
        <p:txBody>
          <a:bodyPr wrap="none" rtlCol="0">
            <a:spAutoFit/>
          </a:bodyPr>
          <a:lstStyle/>
          <a:p>
            <a:pPr algn="ctr"/>
            <a:r>
              <a:rPr lang="en-US" dirty="0" smtClean="0">
                <a:solidFill>
                  <a:schemeClr val="bg1"/>
                </a:solidFill>
              </a:rPr>
              <a:t>Windows UI</a:t>
            </a:r>
            <a:endParaRPr lang="en-US" dirty="0">
              <a:solidFill>
                <a:schemeClr val="bg1"/>
              </a:solidFill>
            </a:endParaRPr>
          </a:p>
        </p:txBody>
      </p:sp>
    </p:spTree>
    <p:extLst>
      <p:ext uri="{BB962C8B-B14F-4D97-AF65-F5344CB8AC3E}">
        <p14:creationId xmlns:p14="http://schemas.microsoft.com/office/powerpoint/2010/main" val="22349202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xamarin form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49" y="1583975"/>
            <a:ext cx="4316104" cy="2686156"/>
          </a:xfrm>
          <a:prstGeom prst="rect">
            <a:avLst/>
          </a:prstGeom>
        </p:spPr>
      </p:pic>
      <p:sp>
        <p:nvSpPr>
          <p:cNvPr id="2" name="Title 1"/>
          <p:cNvSpPr>
            <a:spLocks noGrp="1"/>
          </p:cNvSpPr>
          <p:nvPr>
            <p:ph type="title"/>
          </p:nvPr>
        </p:nvSpPr>
        <p:spPr>
          <a:xfrm>
            <a:off x="311182" y="9477"/>
            <a:ext cx="7877175" cy="857250"/>
          </a:xfrm>
        </p:spPr>
        <p:txBody>
          <a:bodyPr>
            <a:noAutofit/>
          </a:bodyPr>
          <a:lstStyle/>
          <a:p>
            <a:pPr algn="l"/>
            <a:r>
              <a:rPr lang="en-US" sz="2400" dirty="0">
                <a:solidFill>
                  <a:srgbClr val="FFFFFF"/>
                </a:solidFill>
                <a:latin typeface="Arial"/>
                <a:cs typeface="Arial"/>
              </a:rPr>
              <a:t>The </a:t>
            </a:r>
            <a:r>
              <a:rPr lang="en-US" sz="2400" dirty="0" err="1">
                <a:solidFill>
                  <a:srgbClr val="FFFFFF"/>
                </a:solidFill>
                <a:latin typeface="Arial"/>
                <a:cs typeface="Arial"/>
              </a:rPr>
              <a:t>Xamarin.Forms</a:t>
            </a:r>
            <a:r>
              <a:rPr lang="en-US" sz="2400" dirty="0">
                <a:solidFill>
                  <a:srgbClr val="FFFFFF"/>
                </a:solidFill>
                <a:latin typeface="Arial"/>
                <a:cs typeface="Arial"/>
              </a:rPr>
              <a:t> App Architecture</a:t>
            </a:r>
          </a:p>
        </p:txBody>
      </p:sp>
      <p:grpSp>
        <p:nvGrpSpPr>
          <p:cNvPr id="7" name="Group 6"/>
          <p:cNvGrpSpPr/>
          <p:nvPr/>
        </p:nvGrpSpPr>
        <p:grpSpPr>
          <a:xfrm>
            <a:off x="6710314" y="4736991"/>
            <a:ext cx="2248880" cy="296346"/>
            <a:chOff x="6492317" y="4526758"/>
            <a:chExt cx="2248880" cy="296346"/>
          </a:xfrm>
        </p:grpSpPr>
        <p:pic>
          <p:nvPicPr>
            <p:cNvPr id="8" name="Picture 7"/>
            <p:cNvPicPr>
              <a:picLocks noChangeAspect="1"/>
            </p:cNvPicPr>
            <p:nvPr userDrawn="1"/>
          </p:nvPicPr>
          <p:blipFill>
            <a:blip r:embed="rId4"/>
            <a:stretch>
              <a:fillRect/>
            </a:stretch>
          </p:blipFill>
          <p:spPr>
            <a:xfrm>
              <a:off x="6492317" y="4551942"/>
              <a:ext cx="1188942" cy="271162"/>
            </a:xfrm>
            <a:prstGeom prst="rect">
              <a:avLst/>
            </a:prstGeom>
          </p:spPr>
        </p:pic>
        <p:pic>
          <p:nvPicPr>
            <p:cNvPr id="9" name="Picture 8" descr="1412636733_ibm.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090467" y="4551942"/>
              <a:ext cx="650730" cy="262736"/>
            </a:xfrm>
            <a:prstGeom prst="rect">
              <a:avLst/>
            </a:prstGeom>
          </p:spPr>
        </p:pic>
        <p:sp>
          <p:nvSpPr>
            <p:cNvPr id="11" name="Shape 33"/>
            <p:cNvSpPr txBox="1">
              <a:spLocks/>
            </p:cNvSpPr>
            <p:nvPr userDrawn="1"/>
          </p:nvSpPr>
          <p:spPr>
            <a:xfrm>
              <a:off x="7671836" y="4526758"/>
              <a:ext cx="418631" cy="25948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000" kern="1200">
                  <a:solidFill>
                    <a:schemeClr val="tx1"/>
                  </a:solidFill>
                  <a:latin typeface="+mn-lt"/>
                  <a:ea typeface="+mn-ea"/>
                  <a:cs typeface="+mn-cs"/>
                  <a:sym typeface="Segoe UI"/>
                </a:defRPr>
              </a:lvl1pPr>
            </a:lstStyle>
            <a:p>
              <a:pPr>
                <a:defRPr sz="1800">
                  <a:solidFill>
                    <a:srgbClr val="000000"/>
                  </a:solidFill>
                </a:defRPr>
              </a:pPr>
              <a:r>
                <a:rPr lang="en-US" sz="2000" dirty="0" smtClean="0">
                  <a:solidFill>
                    <a:srgbClr val="FFFFFF"/>
                  </a:solidFill>
                </a:rPr>
                <a:t>+</a:t>
              </a:r>
              <a:endParaRPr lang="en-US" sz="2000" dirty="0">
                <a:solidFill>
                  <a:srgbClr val="FFFFFF"/>
                </a:solidFill>
              </a:endParaRPr>
            </a:p>
          </p:txBody>
        </p:sp>
      </p:grpSp>
      <p:sp>
        <p:nvSpPr>
          <p:cNvPr id="20" name="TextBox 19"/>
          <p:cNvSpPr txBox="1"/>
          <p:nvPr/>
        </p:nvSpPr>
        <p:spPr>
          <a:xfrm>
            <a:off x="535849" y="3703981"/>
            <a:ext cx="4503604" cy="369332"/>
          </a:xfrm>
          <a:prstGeom prst="rect">
            <a:avLst/>
          </a:prstGeom>
          <a:noFill/>
        </p:spPr>
        <p:txBody>
          <a:bodyPr wrap="square" rtlCol="0">
            <a:spAutoFit/>
          </a:bodyPr>
          <a:lstStyle/>
          <a:p>
            <a:pPr algn="ctr"/>
            <a:r>
              <a:rPr lang="en-US" dirty="0" smtClean="0">
                <a:solidFill>
                  <a:schemeClr val="bg1"/>
                </a:solidFill>
                <a:latin typeface="Arial"/>
                <a:cs typeface="Arial"/>
              </a:rPr>
              <a:t>Shared App Logic</a:t>
            </a:r>
            <a:endParaRPr lang="en-US" dirty="0">
              <a:solidFill>
                <a:schemeClr val="bg1"/>
              </a:solidFill>
              <a:latin typeface="Arial"/>
              <a:cs typeface="Arial"/>
            </a:endParaRPr>
          </a:p>
        </p:txBody>
      </p:sp>
      <p:sp>
        <p:nvSpPr>
          <p:cNvPr id="17" name="Content Placeholder 2"/>
          <p:cNvSpPr txBox="1">
            <a:spLocks/>
          </p:cNvSpPr>
          <p:nvPr/>
        </p:nvSpPr>
        <p:spPr>
          <a:xfrm>
            <a:off x="1367733" y="2166347"/>
            <a:ext cx="2670336" cy="354899"/>
          </a:xfrm>
          <a:prstGeom prst="rect">
            <a:avLst/>
          </a:prstGeom>
        </p:spPr>
        <p:txBody>
          <a:bodyPr vert="horz" lIns="91440" tIns="45720" rIns="91440" bIns="45720" numCol="1" spcCol="0" rtlCol="0">
            <a:noAutofit/>
          </a:bodyPr>
          <a:lstStyle>
            <a:lvl1pPr marL="342900" indent="-342900" algn="l" defTabSz="457200" rtl="0" eaLnBrk="1" latinLnBrk="0" hangingPunct="1">
              <a:spcBef>
                <a:spcPct val="20000"/>
              </a:spcBef>
              <a:buSzPct val="110000"/>
              <a:buFontTx/>
              <a:buBlip>
                <a:blip r:embed="rId6"/>
              </a:buBlip>
              <a:defRPr sz="1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800" dirty="0" err="1" smtClean="0">
                <a:solidFill>
                  <a:srgbClr val="FFFFFF"/>
                </a:solidFill>
              </a:rPr>
              <a:t>Xamarin.Forms</a:t>
            </a:r>
            <a:r>
              <a:rPr lang="en-US" sz="1800" dirty="0" smtClean="0">
                <a:solidFill>
                  <a:srgbClr val="FFFFFF"/>
                </a:solidFill>
              </a:rPr>
              <a:t> UI API</a:t>
            </a:r>
            <a:endParaRPr lang="en-US" sz="1800" dirty="0">
              <a:solidFill>
                <a:srgbClr val="FFFFFF"/>
              </a:solidFill>
            </a:endParaRPr>
          </a:p>
        </p:txBody>
      </p:sp>
      <p:sp>
        <p:nvSpPr>
          <p:cNvPr id="3" name="Rectangle 2"/>
          <p:cNvSpPr/>
          <p:nvPr/>
        </p:nvSpPr>
        <p:spPr>
          <a:xfrm>
            <a:off x="5005629" y="1619121"/>
            <a:ext cx="3953565" cy="2462213"/>
          </a:xfrm>
          <a:prstGeom prst="rect">
            <a:avLst/>
          </a:prstGeom>
        </p:spPr>
        <p:txBody>
          <a:bodyPr wrap="square">
            <a:spAutoFit/>
          </a:bodyPr>
          <a:lstStyle/>
          <a:p>
            <a:pPr marL="342900" indent="-342900">
              <a:buFont typeface="Wingdings" charset="2"/>
              <a:buChar char="§"/>
            </a:pPr>
            <a:r>
              <a:rPr lang="en-US" sz="1400" dirty="0">
                <a:solidFill>
                  <a:srgbClr val="FFFFFF"/>
                </a:solidFill>
                <a:latin typeface="Arial"/>
                <a:cs typeface="Arial"/>
              </a:rPr>
              <a:t>Shared UI and app logic code in C</a:t>
            </a:r>
            <a:r>
              <a:rPr lang="en-US" sz="1400" dirty="0" smtClean="0">
                <a:solidFill>
                  <a:srgbClr val="FFFFFF"/>
                </a:solidFill>
                <a:latin typeface="Arial"/>
                <a:cs typeface="Arial"/>
              </a:rPr>
              <a:t>#</a:t>
            </a:r>
          </a:p>
          <a:p>
            <a:pPr marL="342900" indent="-342900">
              <a:buFont typeface="Wingdings" charset="2"/>
              <a:buChar char="§"/>
            </a:pPr>
            <a:endParaRPr lang="en-US" sz="1400" dirty="0">
              <a:solidFill>
                <a:srgbClr val="FFFFFF"/>
              </a:solidFill>
              <a:latin typeface="Arial"/>
              <a:cs typeface="Arial"/>
            </a:endParaRPr>
          </a:p>
          <a:p>
            <a:pPr marL="342900" indent="-342900">
              <a:buFont typeface="Wingdings" charset="2"/>
              <a:buChar char="§"/>
            </a:pPr>
            <a:r>
              <a:rPr lang="en-US" sz="1400" dirty="0" smtClean="0">
                <a:solidFill>
                  <a:srgbClr val="FFFFFF"/>
                </a:solidFill>
                <a:latin typeface="Arial"/>
                <a:cs typeface="Arial"/>
              </a:rPr>
              <a:t>Potential for sharing 100% of code</a:t>
            </a:r>
            <a:endParaRPr lang="en-US" sz="1400" dirty="0">
              <a:solidFill>
                <a:srgbClr val="FFFFFF"/>
              </a:solidFill>
              <a:latin typeface="Arial"/>
              <a:cs typeface="Arial"/>
            </a:endParaRPr>
          </a:p>
          <a:p>
            <a:endParaRPr lang="en-US" sz="1400" dirty="0">
              <a:solidFill>
                <a:srgbClr val="FFFFFF"/>
              </a:solidFill>
              <a:latin typeface="Arial"/>
              <a:cs typeface="Arial"/>
            </a:endParaRPr>
          </a:p>
          <a:p>
            <a:pPr marL="342900" indent="-342900">
              <a:buFont typeface="Wingdings" charset="2"/>
              <a:buChar char="§"/>
            </a:pPr>
            <a:r>
              <a:rPr lang="en-US" sz="1400" dirty="0" smtClean="0">
                <a:solidFill>
                  <a:srgbClr val="FFFFFF"/>
                </a:solidFill>
                <a:latin typeface="Arial"/>
                <a:cs typeface="Arial"/>
              </a:rPr>
              <a:t>Easy </a:t>
            </a:r>
            <a:r>
              <a:rPr lang="en-US" sz="1400" dirty="0">
                <a:solidFill>
                  <a:srgbClr val="FFFFFF"/>
                </a:solidFill>
                <a:latin typeface="Arial"/>
                <a:cs typeface="Arial"/>
              </a:rPr>
              <a:t>to learn API powers immediate productivity, no platform-specific knowledge </a:t>
            </a:r>
            <a:r>
              <a:rPr lang="en-US" sz="1400" dirty="0" smtClean="0">
                <a:solidFill>
                  <a:srgbClr val="FFFFFF"/>
                </a:solidFill>
                <a:latin typeface="Arial"/>
                <a:cs typeface="Arial"/>
              </a:rPr>
              <a:t>required</a:t>
            </a:r>
          </a:p>
          <a:p>
            <a:pPr marL="342900" indent="-342900">
              <a:buFont typeface="Wingdings" charset="2"/>
              <a:buChar char="§"/>
            </a:pPr>
            <a:endParaRPr lang="en-US" sz="1400" dirty="0">
              <a:solidFill>
                <a:srgbClr val="FFFFFF"/>
              </a:solidFill>
              <a:latin typeface="Arial"/>
              <a:cs typeface="Arial"/>
            </a:endParaRPr>
          </a:p>
          <a:p>
            <a:pPr marL="342900" indent="-342900">
              <a:buFont typeface="Wingdings" charset="2"/>
              <a:buChar char="§"/>
            </a:pPr>
            <a:r>
              <a:rPr lang="en-US" sz="1400" dirty="0" smtClean="0">
                <a:solidFill>
                  <a:srgbClr val="FFFFFF"/>
                </a:solidFill>
                <a:latin typeface="Arial"/>
                <a:cs typeface="Arial"/>
              </a:rPr>
              <a:t>Renders platform-specific UI</a:t>
            </a:r>
            <a:endParaRPr lang="en-US" sz="1400" dirty="0">
              <a:solidFill>
                <a:srgbClr val="FFFFFF"/>
              </a:solidFill>
              <a:latin typeface="Arial"/>
              <a:cs typeface="Arial"/>
            </a:endParaRPr>
          </a:p>
          <a:p>
            <a:endParaRPr lang="en-US" sz="1400" dirty="0">
              <a:solidFill>
                <a:srgbClr val="FFFFFF"/>
              </a:solidFill>
              <a:latin typeface="Arial"/>
              <a:cs typeface="Arial"/>
            </a:endParaRPr>
          </a:p>
          <a:p>
            <a:pPr marL="342900" indent="-342900">
              <a:buFont typeface="Wingdings" charset="2"/>
              <a:buChar char="§"/>
            </a:pPr>
            <a:r>
              <a:rPr lang="en-US" sz="1400" dirty="0">
                <a:solidFill>
                  <a:srgbClr val="FFFFFF"/>
                </a:solidFill>
                <a:latin typeface="Arial"/>
                <a:cs typeface="Arial"/>
              </a:rPr>
              <a:t>Recommended for form-based </a:t>
            </a:r>
            <a:r>
              <a:rPr lang="en-US" sz="1400" dirty="0" smtClean="0">
                <a:solidFill>
                  <a:srgbClr val="FFFFFF"/>
                </a:solidFill>
                <a:latin typeface="Arial"/>
                <a:cs typeface="Arial"/>
              </a:rPr>
              <a:t>apps</a:t>
            </a:r>
            <a:endParaRPr lang="en-US" sz="1400" dirty="0">
              <a:solidFill>
                <a:srgbClr val="FFFFFF"/>
              </a:solidFill>
              <a:latin typeface="Arial"/>
              <a:cs typeface="Arial"/>
            </a:endParaRPr>
          </a:p>
        </p:txBody>
      </p:sp>
    </p:spTree>
    <p:extLst>
      <p:ext uri="{BB962C8B-B14F-4D97-AF65-F5344CB8AC3E}">
        <p14:creationId xmlns:p14="http://schemas.microsoft.com/office/powerpoint/2010/main" val="221869166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7" name="Content Placeholder 1"/>
          <p:cNvSpPr>
            <a:spLocks noGrp="1"/>
          </p:cNvSpPr>
          <p:nvPr>
            <p:ph idx="4294967295"/>
          </p:nvPr>
        </p:nvSpPr>
        <p:spPr>
          <a:xfrm>
            <a:off x="473904" y="3633740"/>
            <a:ext cx="8229600" cy="1347787"/>
          </a:xfrm>
        </p:spPr>
        <p:txBody>
          <a:bodyPr>
            <a:normAutofit/>
          </a:bodyPr>
          <a:lstStyle/>
          <a:p>
            <a:pPr marL="0" indent="0" algn="ctr">
              <a:lnSpc>
                <a:spcPct val="110000"/>
              </a:lnSpc>
              <a:buNone/>
            </a:pPr>
            <a:r>
              <a:rPr lang="en-US" sz="2600" dirty="0" smtClean="0">
                <a:solidFill>
                  <a:srgbClr val="FFFFFF"/>
                </a:solidFill>
                <a:latin typeface="Arial"/>
                <a:cs typeface="Arial"/>
              </a:rPr>
              <a:t>Xamarin exposes 100% of the native APIs </a:t>
            </a:r>
            <a:br>
              <a:rPr lang="en-US" sz="2600" dirty="0" smtClean="0">
                <a:solidFill>
                  <a:srgbClr val="FFFFFF"/>
                </a:solidFill>
                <a:latin typeface="Arial"/>
                <a:cs typeface="Arial"/>
              </a:rPr>
            </a:br>
            <a:r>
              <a:rPr lang="en-US" sz="2600" dirty="0" smtClean="0">
                <a:solidFill>
                  <a:srgbClr val="FFFFFF"/>
                </a:solidFill>
                <a:latin typeface="Arial"/>
                <a:cs typeface="Arial"/>
              </a:rPr>
              <a:t>for </a:t>
            </a:r>
            <a:r>
              <a:rPr lang="en-US" sz="2600" dirty="0" err="1" smtClean="0">
                <a:solidFill>
                  <a:srgbClr val="FFFFFF"/>
                </a:solidFill>
                <a:latin typeface="Arial"/>
                <a:cs typeface="Arial"/>
              </a:rPr>
              <a:t>iOS</a:t>
            </a:r>
            <a:r>
              <a:rPr lang="en-US" sz="2600" dirty="0" smtClean="0">
                <a:solidFill>
                  <a:srgbClr val="FFFFFF"/>
                </a:solidFill>
                <a:latin typeface="Arial"/>
                <a:cs typeface="Arial"/>
              </a:rPr>
              <a:t>, Android and Windows</a:t>
            </a:r>
            <a:endParaRPr lang="en-US" sz="2600" dirty="0">
              <a:solidFill>
                <a:srgbClr val="FFFFFF"/>
              </a:solidFill>
              <a:latin typeface="Arial"/>
              <a:cs typeface="Arial"/>
            </a:endParaRPr>
          </a:p>
        </p:txBody>
      </p:sp>
      <p:pic>
        <p:nvPicPr>
          <p:cNvPr id="2" name="Picture 1" descr="API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4678" y="-211671"/>
            <a:ext cx="11786906" cy="3886200"/>
          </a:xfrm>
          <a:prstGeom prst="rect">
            <a:avLst/>
          </a:prstGeom>
        </p:spPr>
      </p:pic>
      <p:grpSp>
        <p:nvGrpSpPr>
          <p:cNvPr id="5" name="Group 4"/>
          <p:cNvGrpSpPr/>
          <p:nvPr/>
        </p:nvGrpSpPr>
        <p:grpSpPr>
          <a:xfrm>
            <a:off x="6710314" y="4685181"/>
            <a:ext cx="2248880" cy="296346"/>
            <a:chOff x="6492317" y="4526758"/>
            <a:chExt cx="2248880" cy="296346"/>
          </a:xfrm>
        </p:grpSpPr>
        <p:pic>
          <p:nvPicPr>
            <p:cNvPr id="6" name="Picture 5"/>
            <p:cNvPicPr>
              <a:picLocks noChangeAspect="1"/>
            </p:cNvPicPr>
            <p:nvPr userDrawn="1"/>
          </p:nvPicPr>
          <p:blipFill>
            <a:blip r:embed="rId4"/>
            <a:stretch>
              <a:fillRect/>
            </a:stretch>
          </p:blipFill>
          <p:spPr>
            <a:xfrm>
              <a:off x="6492317" y="4551942"/>
              <a:ext cx="1188942" cy="271162"/>
            </a:xfrm>
            <a:prstGeom prst="rect">
              <a:avLst/>
            </a:prstGeom>
          </p:spPr>
        </p:pic>
        <p:pic>
          <p:nvPicPr>
            <p:cNvPr id="8" name="Picture 7" descr="1412636733_ibm.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090467" y="4551942"/>
              <a:ext cx="650730" cy="262736"/>
            </a:xfrm>
            <a:prstGeom prst="rect">
              <a:avLst/>
            </a:prstGeom>
          </p:spPr>
        </p:pic>
        <p:sp>
          <p:nvSpPr>
            <p:cNvPr id="9" name="Shape 33"/>
            <p:cNvSpPr txBox="1">
              <a:spLocks/>
            </p:cNvSpPr>
            <p:nvPr userDrawn="1"/>
          </p:nvSpPr>
          <p:spPr>
            <a:xfrm>
              <a:off x="7671836" y="4526758"/>
              <a:ext cx="418631" cy="25948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000" kern="1200">
                  <a:solidFill>
                    <a:schemeClr val="tx1"/>
                  </a:solidFill>
                  <a:latin typeface="+mn-lt"/>
                  <a:ea typeface="+mn-ea"/>
                  <a:cs typeface="+mn-cs"/>
                  <a:sym typeface="Segoe UI"/>
                </a:defRPr>
              </a:lvl1pPr>
            </a:lstStyle>
            <a:p>
              <a:pPr>
                <a:defRPr sz="1800">
                  <a:solidFill>
                    <a:srgbClr val="000000"/>
                  </a:solidFill>
                </a:defRPr>
              </a:pPr>
              <a:r>
                <a:rPr lang="en-US" sz="2000" dirty="0" smtClean="0">
                  <a:solidFill>
                    <a:srgbClr val="FFFFFF"/>
                  </a:solidFill>
                </a:rPr>
                <a:t>+</a:t>
              </a:r>
              <a:endParaRPr lang="en-US" sz="2000" dirty="0">
                <a:solidFill>
                  <a:srgbClr val="FFFFFF"/>
                </a:solidFill>
              </a:endParaRPr>
            </a:p>
          </p:txBody>
        </p:sp>
      </p:grpSp>
    </p:spTree>
    <p:extLst>
      <p:ext uri="{BB962C8B-B14F-4D97-AF65-F5344CB8AC3E}">
        <p14:creationId xmlns:p14="http://schemas.microsoft.com/office/powerpoint/2010/main" val="410865573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650900"/>
            <a:ext cx="10226695" cy="6099200"/>
          </a:xfrm>
          <a:prstGeom prst="rect">
            <a:avLst/>
          </a:prstGeom>
        </p:spPr>
      </p:pic>
      <p:sp>
        <p:nvSpPr>
          <p:cNvPr id="2" name="Content Placeholder 1"/>
          <p:cNvSpPr>
            <a:spLocks noGrp="1"/>
          </p:cNvSpPr>
          <p:nvPr>
            <p:ph idx="1"/>
          </p:nvPr>
        </p:nvSpPr>
        <p:spPr>
          <a:xfrm>
            <a:off x="558804" y="3663816"/>
            <a:ext cx="8229600" cy="1348951"/>
          </a:xfrm>
        </p:spPr>
        <p:txBody>
          <a:bodyPr>
            <a:normAutofit/>
          </a:bodyPr>
          <a:lstStyle/>
          <a:p>
            <a:pPr marL="0" indent="0" algn="ctr">
              <a:buNone/>
            </a:pPr>
            <a:r>
              <a:rPr lang="en-US" sz="2600" dirty="0">
                <a:solidFill>
                  <a:srgbClr val="FFFFFF"/>
                </a:solidFill>
                <a:latin typeface="Arial"/>
                <a:cs typeface="Arial"/>
              </a:rPr>
              <a:t>Anything you can do in </a:t>
            </a:r>
            <a:r>
              <a:rPr lang="en-US" sz="2600" dirty="0" smtClean="0">
                <a:solidFill>
                  <a:srgbClr val="FFFFFF"/>
                </a:solidFill>
                <a:latin typeface="Arial"/>
                <a:cs typeface="Arial"/>
              </a:rPr>
              <a:t>Objective</a:t>
            </a:r>
            <a:r>
              <a:rPr lang="en-US" sz="2600" dirty="0">
                <a:solidFill>
                  <a:srgbClr val="FFFFFF"/>
                </a:solidFill>
                <a:latin typeface="Arial"/>
                <a:cs typeface="Arial"/>
              </a:rPr>
              <a:t>-C </a:t>
            </a:r>
            <a:r>
              <a:rPr lang="en-US" sz="2600" dirty="0" smtClean="0">
                <a:solidFill>
                  <a:srgbClr val="FFFFFF"/>
                </a:solidFill>
                <a:latin typeface="Arial"/>
                <a:cs typeface="Arial"/>
              </a:rPr>
              <a:t/>
            </a:r>
            <a:br>
              <a:rPr lang="en-US" sz="2600" dirty="0" smtClean="0">
                <a:solidFill>
                  <a:srgbClr val="FFFFFF"/>
                </a:solidFill>
                <a:latin typeface="Arial"/>
                <a:cs typeface="Arial"/>
              </a:rPr>
            </a:br>
            <a:r>
              <a:rPr lang="en-US" sz="2600" dirty="0" smtClean="0">
                <a:solidFill>
                  <a:srgbClr val="FFFFFF"/>
                </a:solidFill>
                <a:latin typeface="Arial"/>
                <a:cs typeface="Arial"/>
              </a:rPr>
              <a:t>or </a:t>
            </a:r>
            <a:r>
              <a:rPr lang="en-US" sz="2600" dirty="0">
                <a:solidFill>
                  <a:srgbClr val="FFFFFF"/>
                </a:solidFill>
                <a:latin typeface="Arial"/>
                <a:cs typeface="Arial"/>
              </a:rPr>
              <a:t>Java can </a:t>
            </a:r>
            <a:r>
              <a:rPr lang="en-US" sz="2600" dirty="0" smtClean="0">
                <a:solidFill>
                  <a:srgbClr val="FFFFFF"/>
                </a:solidFill>
                <a:latin typeface="Arial"/>
                <a:cs typeface="Arial"/>
              </a:rPr>
              <a:t>be done in </a:t>
            </a:r>
            <a:r>
              <a:rPr lang="en-US" sz="2600" dirty="0">
                <a:solidFill>
                  <a:srgbClr val="FFFFFF"/>
                </a:solidFill>
                <a:latin typeface="Arial"/>
                <a:cs typeface="Arial"/>
              </a:rPr>
              <a:t>C# with Xamarin.</a:t>
            </a:r>
          </a:p>
        </p:txBody>
      </p:sp>
      <p:grpSp>
        <p:nvGrpSpPr>
          <p:cNvPr id="4" name="Group 3"/>
          <p:cNvGrpSpPr/>
          <p:nvPr/>
        </p:nvGrpSpPr>
        <p:grpSpPr>
          <a:xfrm>
            <a:off x="7336045" y="4762175"/>
            <a:ext cx="2248880" cy="296346"/>
            <a:chOff x="6492317" y="4526758"/>
            <a:chExt cx="2248880" cy="296346"/>
          </a:xfrm>
        </p:grpSpPr>
        <p:pic>
          <p:nvPicPr>
            <p:cNvPr id="5" name="Picture 4"/>
            <p:cNvPicPr>
              <a:picLocks noChangeAspect="1"/>
            </p:cNvPicPr>
            <p:nvPr userDrawn="1"/>
          </p:nvPicPr>
          <p:blipFill>
            <a:blip r:embed="rId4"/>
            <a:stretch>
              <a:fillRect/>
            </a:stretch>
          </p:blipFill>
          <p:spPr>
            <a:xfrm>
              <a:off x="6492317" y="4551942"/>
              <a:ext cx="1188942" cy="271162"/>
            </a:xfrm>
            <a:prstGeom prst="rect">
              <a:avLst/>
            </a:prstGeom>
          </p:spPr>
        </p:pic>
        <p:pic>
          <p:nvPicPr>
            <p:cNvPr id="6" name="Picture 5" descr="1412636733_ibm.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090467" y="4551942"/>
              <a:ext cx="650730" cy="262736"/>
            </a:xfrm>
            <a:prstGeom prst="rect">
              <a:avLst/>
            </a:prstGeom>
          </p:spPr>
        </p:pic>
        <p:sp>
          <p:nvSpPr>
            <p:cNvPr id="7" name="Shape 33"/>
            <p:cNvSpPr txBox="1">
              <a:spLocks/>
            </p:cNvSpPr>
            <p:nvPr userDrawn="1"/>
          </p:nvSpPr>
          <p:spPr>
            <a:xfrm>
              <a:off x="7671836" y="4526758"/>
              <a:ext cx="418631" cy="25948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000" kern="1200">
                  <a:solidFill>
                    <a:schemeClr val="tx1"/>
                  </a:solidFill>
                  <a:latin typeface="+mn-lt"/>
                  <a:ea typeface="+mn-ea"/>
                  <a:cs typeface="+mn-cs"/>
                  <a:sym typeface="Segoe UI"/>
                </a:defRPr>
              </a:lvl1pPr>
            </a:lstStyle>
            <a:p>
              <a:pPr>
                <a:defRPr sz="1800">
                  <a:solidFill>
                    <a:srgbClr val="000000"/>
                  </a:solidFill>
                </a:defRPr>
              </a:pPr>
              <a:r>
                <a:rPr lang="en-US" sz="2000" dirty="0" smtClean="0">
                  <a:solidFill>
                    <a:srgbClr val="FFFFFF"/>
                  </a:solidFill>
                </a:rPr>
                <a:t>+</a:t>
              </a:r>
              <a:endParaRPr lang="en-US" sz="2000" dirty="0">
                <a:solidFill>
                  <a:srgbClr val="FFFFFF"/>
                </a:solidFill>
              </a:endParaRPr>
            </a:p>
          </p:txBody>
        </p:sp>
      </p:grpSp>
    </p:spTree>
    <p:extLst>
      <p:ext uri="{BB962C8B-B14F-4D97-AF65-F5344CB8AC3E}">
        <p14:creationId xmlns:p14="http://schemas.microsoft.com/office/powerpoint/2010/main" val="201409189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alphaModFix amt="10000"/>
          </a:blip>
          <a:stretch>
            <a:fillRect/>
          </a:stretch>
        </p:blipFill>
        <p:spPr>
          <a:xfrm>
            <a:off x="3735753" y="-1668388"/>
            <a:ext cx="8046692" cy="8560311"/>
          </a:xfrm>
          <a:prstGeom prst="rect">
            <a:avLst/>
          </a:prstGeom>
        </p:spPr>
      </p:pic>
      <p:sp>
        <p:nvSpPr>
          <p:cNvPr id="2" name="Subtitle 1"/>
          <p:cNvSpPr>
            <a:spLocks noGrp="1"/>
          </p:cNvSpPr>
          <p:nvPr>
            <p:ph type="subTitle" idx="4294967295"/>
          </p:nvPr>
        </p:nvSpPr>
        <p:spPr>
          <a:xfrm>
            <a:off x="360168" y="1685514"/>
            <a:ext cx="6205538" cy="947737"/>
          </a:xfrm>
        </p:spPr>
        <p:txBody>
          <a:bodyPr>
            <a:normAutofit/>
          </a:bodyPr>
          <a:lstStyle/>
          <a:p>
            <a:pPr marL="0" indent="0">
              <a:buNone/>
            </a:pPr>
            <a:r>
              <a:rPr lang="en-US" sz="4400" dirty="0" smtClean="0">
                <a:solidFill>
                  <a:schemeClr val="bg1"/>
                </a:solidFill>
                <a:latin typeface="Arial"/>
                <a:cs typeface="Arial"/>
              </a:rPr>
              <a:t>Demo</a:t>
            </a:r>
            <a:endParaRPr lang="en-US" sz="4400" dirty="0">
              <a:solidFill>
                <a:schemeClr val="bg1"/>
              </a:solidFill>
              <a:latin typeface="Arial"/>
              <a:cs typeface="Arial"/>
            </a:endParaRPr>
          </a:p>
        </p:txBody>
      </p:sp>
      <p:cxnSp>
        <p:nvCxnSpPr>
          <p:cNvPr id="4" name="Straight Connector 3"/>
          <p:cNvCxnSpPr/>
          <p:nvPr/>
        </p:nvCxnSpPr>
        <p:spPr>
          <a:xfrm>
            <a:off x="0" y="2573860"/>
            <a:ext cx="7721187" cy="0"/>
          </a:xfrm>
          <a:prstGeom prst="line">
            <a:avLst/>
          </a:prstGeom>
          <a:ln>
            <a:solidFill>
              <a:srgbClr val="9B9B9B"/>
            </a:solidFill>
          </a:ln>
        </p:spPr>
        <p:style>
          <a:lnRef idx="1">
            <a:schemeClr val="dk1"/>
          </a:lnRef>
          <a:fillRef idx="0">
            <a:schemeClr val="dk1"/>
          </a:fillRef>
          <a:effectRef idx="0">
            <a:schemeClr val="dk1"/>
          </a:effectRef>
          <a:fontRef idx="minor">
            <a:schemeClr val="tx1"/>
          </a:fontRef>
        </p:style>
      </p:cxnSp>
      <p:pic>
        <p:nvPicPr>
          <p:cNvPr id="9" name="Picture 8" descr="window 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0242" y="2414284"/>
            <a:ext cx="360945" cy="319151"/>
          </a:xfrm>
          <a:prstGeom prst="rect">
            <a:avLst/>
          </a:prstGeom>
        </p:spPr>
      </p:pic>
      <p:pic>
        <p:nvPicPr>
          <p:cNvPr id="10" name="Picture 9" descr="android ic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2106" y="2414284"/>
            <a:ext cx="360945" cy="319151"/>
          </a:xfrm>
          <a:prstGeom prst="rect">
            <a:avLst/>
          </a:prstGeom>
        </p:spPr>
      </p:pic>
      <p:pic>
        <p:nvPicPr>
          <p:cNvPr id="11" name="Picture 10" descr="ios ic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1174" y="2414284"/>
            <a:ext cx="360945" cy="319151"/>
          </a:xfrm>
          <a:prstGeom prst="rect">
            <a:avLst/>
          </a:prstGeom>
        </p:spPr>
      </p:pic>
      <p:pic>
        <p:nvPicPr>
          <p:cNvPr id="6" name="Picture 5"/>
          <p:cNvPicPr>
            <a:picLocks noChangeAspect="1"/>
          </p:cNvPicPr>
          <p:nvPr/>
        </p:nvPicPr>
        <p:blipFill>
          <a:blip r:embed="rId7"/>
          <a:stretch>
            <a:fillRect/>
          </a:stretch>
        </p:blipFill>
        <p:spPr>
          <a:xfrm>
            <a:off x="4267200" y="2247900"/>
            <a:ext cx="596900" cy="647700"/>
          </a:xfrm>
          <a:prstGeom prst="rect">
            <a:avLst/>
          </a:prstGeom>
        </p:spPr>
      </p:pic>
      <p:pic>
        <p:nvPicPr>
          <p:cNvPr id="7" name="Picture 6"/>
          <p:cNvPicPr>
            <a:picLocks noChangeAspect="1"/>
          </p:cNvPicPr>
          <p:nvPr/>
        </p:nvPicPr>
        <p:blipFill>
          <a:blip r:embed="rId7"/>
          <a:stretch>
            <a:fillRect/>
          </a:stretch>
        </p:blipFill>
        <p:spPr>
          <a:xfrm>
            <a:off x="4267200" y="2247900"/>
            <a:ext cx="596900" cy="647700"/>
          </a:xfrm>
          <a:prstGeom prst="rect">
            <a:avLst/>
          </a:prstGeom>
        </p:spPr>
      </p:pic>
      <p:pic>
        <p:nvPicPr>
          <p:cNvPr id="8" name="Picture 7"/>
          <p:cNvPicPr>
            <a:picLocks noChangeAspect="1"/>
          </p:cNvPicPr>
          <p:nvPr/>
        </p:nvPicPr>
        <p:blipFill>
          <a:blip r:embed="rId7"/>
          <a:stretch>
            <a:fillRect/>
          </a:stretch>
        </p:blipFill>
        <p:spPr>
          <a:xfrm>
            <a:off x="4267200" y="2247900"/>
            <a:ext cx="596900" cy="647700"/>
          </a:xfrm>
          <a:prstGeom prst="rect">
            <a:avLst/>
          </a:prstGeom>
        </p:spPr>
      </p:pic>
      <p:sp>
        <p:nvSpPr>
          <p:cNvPr id="13" name="Subtitle 1"/>
          <p:cNvSpPr txBox="1">
            <a:spLocks/>
          </p:cNvSpPr>
          <p:nvPr/>
        </p:nvSpPr>
        <p:spPr>
          <a:xfrm>
            <a:off x="360168" y="2599412"/>
            <a:ext cx="6205538" cy="947737"/>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4400" dirty="0" smtClean="0">
                <a:solidFill>
                  <a:schemeClr val="bg1"/>
                </a:solidFill>
                <a:latin typeface="Arial"/>
                <a:cs typeface="Arial"/>
              </a:rPr>
              <a:t>Xamarin Platform Project</a:t>
            </a:r>
            <a:endParaRPr lang="en-US" sz="4400" dirty="0">
              <a:solidFill>
                <a:schemeClr val="bg1"/>
              </a:solidFill>
              <a:latin typeface="Arial"/>
              <a:cs typeface="Arial"/>
            </a:endParaRPr>
          </a:p>
        </p:txBody>
      </p:sp>
      <p:grpSp>
        <p:nvGrpSpPr>
          <p:cNvPr id="14" name="Group 13"/>
          <p:cNvGrpSpPr/>
          <p:nvPr/>
        </p:nvGrpSpPr>
        <p:grpSpPr>
          <a:xfrm>
            <a:off x="6710314" y="4614002"/>
            <a:ext cx="2248880" cy="296346"/>
            <a:chOff x="6492317" y="4526758"/>
            <a:chExt cx="2248880" cy="296346"/>
          </a:xfrm>
        </p:grpSpPr>
        <p:pic>
          <p:nvPicPr>
            <p:cNvPr id="15" name="Picture 14"/>
            <p:cNvPicPr>
              <a:picLocks noChangeAspect="1"/>
            </p:cNvPicPr>
            <p:nvPr userDrawn="1"/>
          </p:nvPicPr>
          <p:blipFill>
            <a:blip r:embed="rId8"/>
            <a:stretch>
              <a:fillRect/>
            </a:stretch>
          </p:blipFill>
          <p:spPr>
            <a:xfrm>
              <a:off x="6492317" y="4551942"/>
              <a:ext cx="1188942" cy="271162"/>
            </a:xfrm>
            <a:prstGeom prst="rect">
              <a:avLst/>
            </a:prstGeom>
          </p:spPr>
        </p:pic>
        <p:pic>
          <p:nvPicPr>
            <p:cNvPr id="16" name="Picture 15" descr="1412636733_ibm.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090467" y="4551942"/>
              <a:ext cx="650730" cy="262736"/>
            </a:xfrm>
            <a:prstGeom prst="rect">
              <a:avLst/>
            </a:prstGeom>
          </p:spPr>
        </p:pic>
        <p:sp>
          <p:nvSpPr>
            <p:cNvPr id="17" name="Shape 33"/>
            <p:cNvSpPr txBox="1">
              <a:spLocks/>
            </p:cNvSpPr>
            <p:nvPr userDrawn="1"/>
          </p:nvSpPr>
          <p:spPr>
            <a:xfrm>
              <a:off x="7671836" y="4526758"/>
              <a:ext cx="418631" cy="25948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000" kern="1200">
                  <a:solidFill>
                    <a:schemeClr val="tx1"/>
                  </a:solidFill>
                  <a:latin typeface="+mn-lt"/>
                  <a:ea typeface="+mn-ea"/>
                  <a:cs typeface="+mn-cs"/>
                  <a:sym typeface="Segoe UI"/>
                </a:defRPr>
              </a:lvl1pPr>
            </a:lstStyle>
            <a:p>
              <a:pPr>
                <a:defRPr sz="1800">
                  <a:solidFill>
                    <a:srgbClr val="000000"/>
                  </a:solidFill>
                </a:defRPr>
              </a:pPr>
              <a:r>
                <a:rPr lang="en-US" sz="2000" dirty="0" smtClean="0">
                  <a:solidFill>
                    <a:srgbClr val="FFFFFF"/>
                  </a:solidFill>
                </a:rPr>
                <a:t>+</a:t>
              </a:r>
              <a:endParaRPr lang="en-US" sz="2000" dirty="0">
                <a:solidFill>
                  <a:srgbClr val="FFFFFF"/>
                </a:solidFill>
              </a:endParaRPr>
            </a:p>
          </p:txBody>
        </p:sp>
      </p:grpSp>
    </p:spTree>
    <p:extLst>
      <p:ext uri="{BB962C8B-B14F-4D97-AF65-F5344CB8AC3E}">
        <p14:creationId xmlns:p14="http://schemas.microsoft.com/office/powerpoint/2010/main" val="260085904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06720" y="6"/>
            <a:ext cx="38472" cy="2981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14288" rtlCol="0" anchor="ctr">
            <a:spAutoFit/>
          </a:bodyPr>
          <a:lstStyle/>
          <a:p>
            <a:pPr defTabSz="309563" latinLnBrk="1" hangingPunct="0"/>
            <a:endParaRPr lang="en-US" sz="1700" b="1" dirty="0">
              <a:solidFill>
                <a:srgbClr val="3B99D4"/>
              </a:solidFill>
              <a:sym typeface="Segoe UI"/>
            </a:endParaRPr>
          </a:p>
        </p:txBody>
      </p:sp>
      <p:pic>
        <p:nvPicPr>
          <p:cNvPr id="5" name="Picture 4"/>
          <p:cNvPicPr>
            <a:picLocks noChangeAspect="1"/>
          </p:cNvPicPr>
          <p:nvPr/>
        </p:nvPicPr>
        <p:blipFill>
          <a:blip r:embed="rId2"/>
          <a:stretch>
            <a:fillRect/>
          </a:stretch>
        </p:blipFill>
        <p:spPr>
          <a:xfrm>
            <a:off x="324346" y="1191458"/>
            <a:ext cx="2381250" cy="2571750"/>
          </a:xfrm>
          <a:prstGeom prst="rect">
            <a:avLst/>
          </a:prstGeom>
        </p:spPr>
      </p:pic>
      <p:pic>
        <p:nvPicPr>
          <p:cNvPr id="7" name="Picture 6"/>
          <p:cNvPicPr>
            <a:picLocks noChangeAspect="1"/>
          </p:cNvPicPr>
          <p:nvPr/>
        </p:nvPicPr>
        <p:blipFill>
          <a:blip r:embed="rId3"/>
          <a:stretch>
            <a:fillRect/>
          </a:stretch>
        </p:blipFill>
        <p:spPr>
          <a:xfrm>
            <a:off x="348128" y="1191458"/>
            <a:ext cx="2333625" cy="995363"/>
          </a:xfrm>
          <a:prstGeom prst="rect">
            <a:avLst/>
          </a:prstGeom>
        </p:spPr>
      </p:pic>
      <p:sp>
        <p:nvSpPr>
          <p:cNvPr id="8" name="TextBox 7"/>
          <p:cNvSpPr txBox="1"/>
          <p:nvPr/>
        </p:nvSpPr>
        <p:spPr>
          <a:xfrm>
            <a:off x="3090127" y="6"/>
            <a:ext cx="38472" cy="2981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14288" rtlCol="0" anchor="ctr">
            <a:spAutoFit/>
          </a:bodyPr>
          <a:lstStyle/>
          <a:p>
            <a:pPr defTabSz="309563" latinLnBrk="1" hangingPunct="0"/>
            <a:endParaRPr lang="en-US" sz="1700" b="1" dirty="0">
              <a:solidFill>
                <a:srgbClr val="3B99D4"/>
              </a:solidFill>
              <a:sym typeface="Segoe UI"/>
            </a:endParaRPr>
          </a:p>
        </p:txBody>
      </p:sp>
      <p:sp>
        <p:nvSpPr>
          <p:cNvPr id="9" name="TextBox 8"/>
          <p:cNvSpPr txBox="1"/>
          <p:nvPr/>
        </p:nvSpPr>
        <p:spPr>
          <a:xfrm>
            <a:off x="554789" y="1415114"/>
            <a:ext cx="971501" cy="5616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14288" rtlCol="0" anchor="ctr">
            <a:spAutoFit/>
          </a:bodyPr>
          <a:lstStyle/>
          <a:p>
            <a:r>
              <a:rPr lang="en-US" sz="1700" dirty="0">
                <a:solidFill>
                  <a:srgbClr val="FFFFFF"/>
                </a:solidFill>
                <a:latin typeface="Arial"/>
                <a:cs typeface="Arial"/>
              </a:rPr>
              <a:t>Ken </a:t>
            </a:r>
            <a:r>
              <a:rPr lang="en-US" sz="1700" dirty="0" smtClean="0">
                <a:solidFill>
                  <a:srgbClr val="FFFFFF"/>
                </a:solidFill>
                <a:latin typeface="Arial"/>
                <a:cs typeface="Arial"/>
              </a:rPr>
              <a:t/>
            </a:r>
            <a:br>
              <a:rPr lang="en-US" sz="1700" dirty="0" smtClean="0">
                <a:solidFill>
                  <a:srgbClr val="FFFFFF"/>
                </a:solidFill>
                <a:latin typeface="Arial"/>
                <a:cs typeface="Arial"/>
              </a:rPr>
            </a:br>
            <a:r>
              <a:rPr lang="en-US" sz="1700" dirty="0" err="1" smtClean="0">
                <a:solidFill>
                  <a:srgbClr val="FFFFFF"/>
                </a:solidFill>
                <a:latin typeface="Arial"/>
                <a:cs typeface="Arial"/>
              </a:rPr>
              <a:t>Parmelee</a:t>
            </a:r>
            <a:endParaRPr lang="en-US" sz="1700" dirty="0">
              <a:solidFill>
                <a:srgbClr val="FFFFFF"/>
              </a:solidFill>
              <a:latin typeface="Arial"/>
              <a:cs typeface="Arial"/>
            </a:endParaRPr>
          </a:p>
        </p:txBody>
      </p:sp>
      <p:sp>
        <p:nvSpPr>
          <p:cNvPr id="11" name="TextBox 10"/>
          <p:cNvSpPr txBox="1"/>
          <p:nvPr/>
        </p:nvSpPr>
        <p:spPr>
          <a:xfrm>
            <a:off x="554789" y="2513539"/>
            <a:ext cx="1947429" cy="80688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14288" rtlCol="0" anchor="ctr">
            <a:spAutoFit/>
          </a:bodyPr>
          <a:lstStyle/>
          <a:p>
            <a:pPr>
              <a:lnSpc>
                <a:spcPct val="120000"/>
              </a:lnSpc>
            </a:pPr>
            <a:r>
              <a:rPr lang="en-US" sz="1400" dirty="0">
                <a:solidFill>
                  <a:srgbClr val="3C90D1"/>
                </a:solidFill>
                <a:latin typeface="Arial"/>
                <a:cs typeface="Arial"/>
              </a:rPr>
              <a:t>Program </a:t>
            </a:r>
            <a:r>
              <a:rPr lang="en-US" sz="1400" dirty="0" smtClean="0">
                <a:solidFill>
                  <a:srgbClr val="3C90D1"/>
                </a:solidFill>
                <a:latin typeface="Arial"/>
                <a:cs typeface="Arial"/>
              </a:rPr>
              <a:t>Director </a:t>
            </a:r>
            <a:r>
              <a:rPr lang="en-US" sz="1400" dirty="0" err="1" smtClean="0">
                <a:solidFill>
                  <a:srgbClr val="3C90D1"/>
                </a:solidFill>
                <a:latin typeface="Arial"/>
                <a:cs typeface="Arial"/>
              </a:rPr>
              <a:t>MobileFirst</a:t>
            </a:r>
            <a:r>
              <a:rPr lang="en-US" sz="1400" dirty="0" smtClean="0">
                <a:solidFill>
                  <a:srgbClr val="3C90D1"/>
                </a:solidFill>
                <a:latin typeface="Arial"/>
                <a:cs typeface="Arial"/>
              </a:rPr>
              <a:t>  </a:t>
            </a:r>
            <a:br>
              <a:rPr lang="en-US" sz="1400" dirty="0" smtClean="0">
                <a:solidFill>
                  <a:srgbClr val="3C90D1"/>
                </a:solidFill>
                <a:latin typeface="Arial"/>
                <a:cs typeface="Arial"/>
              </a:rPr>
            </a:br>
            <a:r>
              <a:rPr lang="en-US" sz="1400" dirty="0" smtClean="0">
                <a:solidFill>
                  <a:srgbClr val="3C90D1"/>
                </a:solidFill>
                <a:latin typeface="Arial"/>
                <a:cs typeface="Arial"/>
              </a:rPr>
              <a:t>IBM</a:t>
            </a:r>
            <a:endParaRPr lang="en-US" sz="1400" dirty="0">
              <a:solidFill>
                <a:srgbClr val="3C90D1"/>
              </a:solidFill>
              <a:latin typeface="Arial"/>
              <a:cs typeface="Arial"/>
            </a:endParaRPr>
          </a:p>
        </p:txBody>
      </p:sp>
      <p:pic>
        <p:nvPicPr>
          <p:cNvPr id="20" name="Picture 19"/>
          <p:cNvPicPr>
            <a:picLocks noChangeAspect="1"/>
          </p:cNvPicPr>
          <p:nvPr/>
        </p:nvPicPr>
        <p:blipFill>
          <a:blip r:embed="rId2"/>
          <a:stretch>
            <a:fillRect/>
          </a:stretch>
        </p:blipFill>
        <p:spPr>
          <a:xfrm>
            <a:off x="3359575" y="1191458"/>
            <a:ext cx="2381250" cy="2571750"/>
          </a:xfrm>
          <a:prstGeom prst="rect">
            <a:avLst/>
          </a:prstGeom>
        </p:spPr>
      </p:pic>
      <p:pic>
        <p:nvPicPr>
          <p:cNvPr id="21" name="Picture 20"/>
          <p:cNvPicPr>
            <a:picLocks noChangeAspect="1"/>
          </p:cNvPicPr>
          <p:nvPr/>
        </p:nvPicPr>
        <p:blipFill>
          <a:blip r:embed="rId2"/>
          <a:stretch>
            <a:fillRect/>
          </a:stretch>
        </p:blipFill>
        <p:spPr>
          <a:xfrm>
            <a:off x="6395848" y="1191458"/>
            <a:ext cx="2381250" cy="2571750"/>
          </a:xfrm>
          <a:prstGeom prst="rect">
            <a:avLst/>
          </a:prstGeom>
        </p:spPr>
      </p:pic>
      <p:pic>
        <p:nvPicPr>
          <p:cNvPr id="22" name="Picture 21"/>
          <p:cNvPicPr>
            <a:picLocks noChangeAspect="1"/>
          </p:cNvPicPr>
          <p:nvPr/>
        </p:nvPicPr>
        <p:blipFill>
          <a:blip r:embed="rId4"/>
          <a:stretch>
            <a:fillRect/>
          </a:stretch>
        </p:blipFill>
        <p:spPr>
          <a:xfrm>
            <a:off x="3379589" y="1191458"/>
            <a:ext cx="2333625" cy="995363"/>
          </a:xfrm>
          <a:prstGeom prst="rect">
            <a:avLst/>
          </a:prstGeom>
        </p:spPr>
      </p:pic>
      <p:sp>
        <p:nvSpPr>
          <p:cNvPr id="26" name="TextBox 25"/>
          <p:cNvSpPr txBox="1"/>
          <p:nvPr/>
        </p:nvSpPr>
        <p:spPr>
          <a:xfrm>
            <a:off x="3609499" y="1424591"/>
            <a:ext cx="863079" cy="5616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14288" rtlCol="0" anchor="ctr">
            <a:spAutoFit/>
          </a:bodyPr>
          <a:lstStyle/>
          <a:p>
            <a:r>
              <a:rPr lang="en-US" sz="1700" dirty="0">
                <a:solidFill>
                  <a:schemeClr val="bg1"/>
                </a:solidFill>
                <a:latin typeface="Arial"/>
                <a:cs typeface="Arial"/>
              </a:rPr>
              <a:t>Dustin </a:t>
            </a:r>
            <a:r>
              <a:rPr lang="en-US" sz="1700" dirty="0" smtClean="0">
                <a:solidFill>
                  <a:schemeClr val="bg1"/>
                </a:solidFill>
                <a:latin typeface="Arial"/>
                <a:cs typeface="Arial"/>
              </a:rPr>
              <a:t/>
            </a:r>
            <a:br>
              <a:rPr lang="en-US" sz="1700" dirty="0" smtClean="0">
                <a:solidFill>
                  <a:schemeClr val="bg1"/>
                </a:solidFill>
                <a:latin typeface="Arial"/>
                <a:cs typeface="Arial"/>
              </a:rPr>
            </a:br>
            <a:r>
              <a:rPr lang="en-US" sz="1700" dirty="0" err="1" smtClean="0">
                <a:solidFill>
                  <a:schemeClr val="bg1"/>
                </a:solidFill>
                <a:latin typeface="Arial"/>
                <a:cs typeface="Arial"/>
              </a:rPr>
              <a:t>Amrhein</a:t>
            </a:r>
            <a:endParaRPr lang="en-US" sz="1700" dirty="0">
              <a:solidFill>
                <a:schemeClr val="bg1"/>
              </a:solidFill>
              <a:latin typeface="Arial"/>
              <a:cs typeface="Arial"/>
            </a:endParaRPr>
          </a:p>
        </p:txBody>
      </p:sp>
      <p:sp>
        <p:nvSpPr>
          <p:cNvPr id="27" name="TextBox 26"/>
          <p:cNvSpPr txBox="1"/>
          <p:nvPr/>
        </p:nvSpPr>
        <p:spPr>
          <a:xfrm>
            <a:off x="3617890" y="2513539"/>
            <a:ext cx="1412807" cy="80688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14288" rtlCol="0" anchor="ctr">
            <a:spAutoFit/>
          </a:bodyPr>
          <a:lstStyle/>
          <a:p>
            <a:pPr>
              <a:lnSpc>
                <a:spcPct val="120000"/>
              </a:lnSpc>
            </a:pPr>
            <a:r>
              <a:rPr lang="en-US" sz="1400" dirty="0" err="1">
                <a:solidFill>
                  <a:srgbClr val="B03AA6"/>
                </a:solidFill>
                <a:latin typeface="Arial"/>
                <a:cs typeface="Arial"/>
              </a:rPr>
              <a:t>MobileFirst</a:t>
            </a:r>
            <a:r>
              <a:rPr lang="en-US" sz="1400" dirty="0">
                <a:solidFill>
                  <a:srgbClr val="B03AA6"/>
                </a:solidFill>
                <a:latin typeface="Arial"/>
                <a:cs typeface="Arial"/>
              </a:rPr>
              <a:t> Solution Architect</a:t>
            </a:r>
          </a:p>
          <a:p>
            <a:pPr>
              <a:lnSpc>
                <a:spcPct val="120000"/>
              </a:lnSpc>
            </a:pPr>
            <a:r>
              <a:rPr lang="en-US" sz="1400" dirty="0">
                <a:solidFill>
                  <a:srgbClr val="B03AA6"/>
                </a:solidFill>
                <a:latin typeface="Arial"/>
                <a:cs typeface="Arial"/>
              </a:rPr>
              <a:t>IBM</a:t>
            </a:r>
          </a:p>
        </p:txBody>
      </p:sp>
      <p:pic>
        <p:nvPicPr>
          <p:cNvPr id="24" name="Picture 23"/>
          <p:cNvPicPr>
            <a:picLocks noChangeAspect="1"/>
          </p:cNvPicPr>
          <p:nvPr/>
        </p:nvPicPr>
        <p:blipFill>
          <a:blip r:embed="rId5"/>
          <a:stretch>
            <a:fillRect/>
          </a:stretch>
        </p:blipFill>
        <p:spPr>
          <a:xfrm>
            <a:off x="6424674" y="1191458"/>
            <a:ext cx="2333625" cy="995363"/>
          </a:xfrm>
          <a:prstGeom prst="rect">
            <a:avLst/>
          </a:prstGeom>
        </p:spPr>
      </p:pic>
      <p:sp>
        <p:nvSpPr>
          <p:cNvPr id="34" name="TextBox 33"/>
          <p:cNvSpPr txBox="1"/>
          <p:nvPr/>
        </p:nvSpPr>
        <p:spPr>
          <a:xfrm>
            <a:off x="6683165" y="1424591"/>
            <a:ext cx="595948" cy="5616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14288" rtlCol="0" anchor="ctr">
            <a:spAutoFit/>
          </a:bodyPr>
          <a:lstStyle/>
          <a:p>
            <a:r>
              <a:rPr lang="en-US" sz="1700" dirty="0">
                <a:solidFill>
                  <a:schemeClr val="bg1"/>
                </a:solidFill>
                <a:latin typeface="Arial"/>
                <a:cs typeface="Arial"/>
              </a:rPr>
              <a:t>Steve </a:t>
            </a:r>
            <a:r>
              <a:rPr lang="en-US" sz="1700" dirty="0" smtClean="0">
                <a:solidFill>
                  <a:schemeClr val="bg1"/>
                </a:solidFill>
                <a:latin typeface="Arial"/>
                <a:cs typeface="Arial"/>
              </a:rPr>
              <a:t/>
            </a:r>
            <a:br>
              <a:rPr lang="en-US" sz="1700" dirty="0" smtClean="0">
                <a:solidFill>
                  <a:schemeClr val="bg1"/>
                </a:solidFill>
                <a:latin typeface="Arial"/>
                <a:cs typeface="Arial"/>
              </a:rPr>
            </a:br>
            <a:r>
              <a:rPr lang="en-US" sz="1700" dirty="0" smtClean="0">
                <a:solidFill>
                  <a:schemeClr val="bg1"/>
                </a:solidFill>
                <a:latin typeface="Arial"/>
                <a:cs typeface="Arial"/>
              </a:rPr>
              <a:t>Hall</a:t>
            </a:r>
            <a:endParaRPr lang="en-US" sz="1700" dirty="0">
              <a:solidFill>
                <a:schemeClr val="bg1"/>
              </a:solidFill>
              <a:latin typeface="Arial"/>
              <a:cs typeface="Arial"/>
            </a:endParaRPr>
          </a:p>
        </p:txBody>
      </p:sp>
      <p:sp>
        <p:nvSpPr>
          <p:cNvPr id="35" name="TextBox 34"/>
          <p:cNvSpPr txBox="1"/>
          <p:nvPr/>
        </p:nvSpPr>
        <p:spPr>
          <a:xfrm>
            <a:off x="6626009" y="2513539"/>
            <a:ext cx="1526059" cy="80688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14288" rtlCol="0" anchor="ctr">
            <a:spAutoFit/>
          </a:bodyPr>
          <a:lstStyle/>
          <a:p>
            <a:pPr>
              <a:lnSpc>
                <a:spcPct val="120000"/>
              </a:lnSpc>
            </a:pPr>
            <a:r>
              <a:rPr lang="en-US" sz="1400" dirty="0">
                <a:solidFill>
                  <a:srgbClr val="6DBA55"/>
                </a:solidFill>
                <a:latin typeface="Arial"/>
                <a:cs typeface="Arial"/>
              </a:rPr>
              <a:t>Director, </a:t>
            </a:r>
            <a:r>
              <a:rPr lang="en-US" sz="1400" dirty="0" smtClean="0">
                <a:solidFill>
                  <a:srgbClr val="6DBA55"/>
                </a:solidFill>
                <a:latin typeface="Arial"/>
                <a:cs typeface="Arial"/>
              </a:rPr>
              <a:t/>
            </a:r>
            <a:br>
              <a:rPr lang="en-US" sz="1400" dirty="0" smtClean="0">
                <a:solidFill>
                  <a:srgbClr val="6DBA55"/>
                </a:solidFill>
                <a:latin typeface="Arial"/>
                <a:cs typeface="Arial"/>
              </a:rPr>
            </a:br>
            <a:r>
              <a:rPr lang="en-US" sz="1400" dirty="0" smtClean="0">
                <a:solidFill>
                  <a:srgbClr val="6DBA55"/>
                </a:solidFill>
                <a:latin typeface="Arial"/>
                <a:cs typeface="Arial"/>
              </a:rPr>
              <a:t>Enterprise Mobility</a:t>
            </a:r>
            <a:endParaRPr lang="en-US" sz="1400" dirty="0">
              <a:solidFill>
                <a:srgbClr val="6DBA55"/>
              </a:solidFill>
              <a:latin typeface="Arial"/>
              <a:cs typeface="Arial"/>
            </a:endParaRPr>
          </a:p>
          <a:p>
            <a:pPr>
              <a:lnSpc>
                <a:spcPct val="120000"/>
              </a:lnSpc>
            </a:pPr>
            <a:r>
              <a:rPr lang="en-US" sz="1400" dirty="0">
                <a:solidFill>
                  <a:srgbClr val="6DBA55"/>
                </a:solidFill>
                <a:latin typeface="Arial"/>
                <a:cs typeface="Arial"/>
              </a:rPr>
              <a:t>Xamarin</a:t>
            </a:r>
          </a:p>
        </p:txBody>
      </p:sp>
      <p:cxnSp>
        <p:nvCxnSpPr>
          <p:cNvPr id="42" name="Straight Connector 41"/>
          <p:cNvCxnSpPr/>
          <p:nvPr/>
        </p:nvCxnSpPr>
        <p:spPr>
          <a:xfrm flipV="1">
            <a:off x="348128" y="733219"/>
            <a:ext cx="8404157" cy="1317"/>
          </a:xfrm>
          <a:prstGeom prst="line">
            <a:avLst/>
          </a:prstGeom>
          <a:noFill/>
          <a:ln w="6350" cap="flat" cmpd="sng">
            <a:solidFill>
              <a:srgbClr val="B4BCB7"/>
            </a:solidFill>
            <a:prstDash val="solid"/>
            <a:miter lim="400000"/>
          </a:ln>
          <a:effectLst/>
        </p:spPr>
        <p:style>
          <a:lnRef idx="0">
            <a:scrgbClr r="0" g="0" b="0"/>
          </a:lnRef>
          <a:fillRef idx="0">
            <a:scrgbClr r="0" g="0" b="0"/>
          </a:fillRef>
          <a:effectRef idx="0">
            <a:scrgbClr r="0" g="0" b="0"/>
          </a:effectRef>
          <a:fontRef idx="none"/>
        </p:style>
      </p:cxnSp>
      <p:pic>
        <p:nvPicPr>
          <p:cNvPr id="40" name="Picture 39"/>
          <p:cNvPicPr>
            <a:picLocks noChangeAspect="1"/>
          </p:cNvPicPr>
          <p:nvPr/>
        </p:nvPicPr>
        <p:blipFill rotWithShape="1">
          <a:blip r:embed="rId6"/>
          <a:srcRect l="14655" r="12071" b="23659"/>
          <a:stretch/>
        </p:blipFill>
        <p:spPr>
          <a:xfrm>
            <a:off x="1561789" y="1718196"/>
            <a:ext cx="871564" cy="871564"/>
          </a:xfrm>
          <a:prstGeom prst="ellipse">
            <a:avLst/>
          </a:prstGeom>
        </p:spPr>
      </p:pic>
      <p:pic>
        <p:nvPicPr>
          <p:cNvPr id="41" name="Picture 40"/>
          <p:cNvPicPr>
            <a:picLocks noChangeAspect="1"/>
          </p:cNvPicPr>
          <p:nvPr/>
        </p:nvPicPr>
        <p:blipFill>
          <a:blip r:embed="rId7"/>
          <a:stretch>
            <a:fillRect/>
          </a:stretch>
        </p:blipFill>
        <p:spPr>
          <a:xfrm>
            <a:off x="4544319" y="1718196"/>
            <a:ext cx="924801" cy="924801"/>
          </a:xfrm>
          <a:prstGeom prst="ellipse">
            <a:avLst/>
          </a:prstGeom>
        </p:spPr>
      </p:pic>
      <p:pic>
        <p:nvPicPr>
          <p:cNvPr id="43" name="Picture 42" descr="SteveHallThumb.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34731" y="1718195"/>
            <a:ext cx="898824" cy="924801"/>
          </a:xfrm>
          <a:prstGeom prst="ellipse">
            <a:avLst/>
          </a:prstGeom>
        </p:spPr>
      </p:pic>
      <p:grpSp>
        <p:nvGrpSpPr>
          <p:cNvPr id="44" name="Group 43"/>
          <p:cNvGrpSpPr/>
          <p:nvPr/>
        </p:nvGrpSpPr>
        <p:grpSpPr>
          <a:xfrm>
            <a:off x="6473361" y="243270"/>
            <a:ext cx="2248880" cy="296346"/>
            <a:chOff x="6492317" y="4526758"/>
            <a:chExt cx="2248880" cy="296346"/>
          </a:xfrm>
        </p:grpSpPr>
        <p:pic>
          <p:nvPicPr>
            <p:cNvPr id="45" name="Picture 44"/>
            <p:cNvPicPr>
              <a:picLocks noChangeAspect="1"/>
            </p:cNvPicPr>
            <p:nvPr userDrawn="1"/>
          </p:nvPicPr>
          <p:blipFill>
            <a:blip r:embed="rId9"/>
            <a:stretch>
              <a:fillRect/>
            </a:stretch>
          </p:blipFill>
          <p:spPr>
            <a:xfrm>
              <a:off x="6492317" y="4551942"/>
              <a:ext cx="1188942" cy="271162"/>
            </a:xfrm>
            <a:prstGeom prst="rect">
              <a:avLst/>
            </a:prstGeom>
          </p:spPr>
        </p:pic>
        <p:pic>
          <p:nvPicPr>
            <p:cNvPr id="46" name="Picture 45" descr="1412636733_ibm.png"/>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8090467" y="4551942"/>
              <a:ext cx="650730" cy="262736"/>
            </a:xfrm>
            <a:prstGeom prst="rect">
              <a:avLst/>
            </a:prstGeom>
          </p:spPr>
        </p:pic>
        <p:sp>
          <p:nvSpPr>
            <p:cNvPr id="47" name="Shape 33"/>
            <p:cNvSpPr txBox="1">
              <a:spLocks/>
            </p:cNvSpPr>
            <p:nvPr userDrawn="1"/>
          </p:nvSpPr>
          <p:spPr>
            <a:xfrm>
              <a:off x="7671836" y="4526758"/>
              <a:ext cx="418631" cy="25948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000" kern="1200">
                  <a:solidFill>
                    <a:schemeClr val="tx1"/>
                  </a:solidFill>
                  <a:latin typeface="+mn-lt"/>
                  <a:ea typeface="+mn-ea"/>
                  <a:cs typeface="+mn-cs"/>
                  <a:sym typeface="Segoe UI"/>
                </a:defRPr>
              </a:lvl1pPr>
            </a:lstStyle>
            <a:p>
              <a:pPr>
                <a:defRPr sz="1800">
                  <a:solidFill>
                    <a:srgbClr val="000000"/>
                  </a:solidFill>
                </a:defRPr>
              </a:pPr>
              <a:r>
                <a:rPr lang="en-US" sz="2000" dirty="0" smtClean="0">
                  <a:solidFill>
                    <a:srgbClr val="FFFFFF"/>
                  </a:solidFill>
                </a:rPr>
                <a:t>+</a:t>
              </a:r>
              <a:endParaRPr lang="en-US" sz="2000" dirty="0">
                <a:solidFill>
                  <a:srgbClr val="FFFFFF"/>
                </a:solidFill>
              </a:endParaRPr>
            </a:p>
          </p:txBody>
        </p:sp>
      </p:grpSp>
    </p:spTree>
    <p:extLst>
      <p:ext uri="{BB962C8B-B14F-4D97-AF65-F5344CB8AC3E}">
        <p14:creationId xmlns:p14="http://schemas.microsoft.com/office/powerpoint/2010/main" val="381364340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Screenshot 2014-12-10 16.48.3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236" y="2604132"/>
            <a:ext cx="2302154" cy="1728838"/>
          </a:xfrm>
          <a:prstGeom prst="rect">
            <a:avLst/>
          </a:prstGeom>
        </p:spPr>
      </p:pic>
      <p:sp>
        <p:nvSpPr>
          <p:cNvPr id="8" name="Rectangle 7"/>
          <p:cNvSpPr/>
          <p:nvPr/>
        </p:nvSpPr>
        <p:spPr>
          <a:xfrm>
            <a:off x="342236" y="4132096"/>
            <a:ext cx="2302154" cy="746427"/>
          </a:xfrm>
          <a:prstGeom prst="rect">
            <a:avLst/>
          </a:prstGeom>
          <a:solidFill>
            <a:srgbClr val="88939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TextBox 15"/>
          <p:cNvSpPr txBox="1"/>
          <p:nvPr/>
        </p:nvSpPr>
        <p:spPr>
          <a:xfrm>
            <a:off x="-2573578" y="623792"/>
            <a:ext cx="184666" cy="369332"/>
          </a:xfrm>
          <a:prstGeom prst="rect">
            <a:avLst/>
          </a:prstGeom>
          <a:noFill/>
        </p:spPr>
        <p:txBody>
          <a:bodyPr wrap="none" rtlCol="0">
            <a:spAutoFit/>
          </a:bodyPr>
          <a:lstStyle/>
          <a:p>
            <a:endParaRPr lang="en-US" dirty="0"/>
          </a:p>
        </p:txBody>
      </p:sp>
      <p:sp>
        <p:nvSpPr>
          <p:cNvPr id="17" name="TextBox 16"/>
          <p:cNvSpPr txBox="1"/>
          <p:nvPr/>
        </p:nvSpPr>
        <p:spPr>
          <a:xfrm>
            <a:off x="10751094" y="4466797"/>
            <a:ext cx="184666" cy="369332"/>
          </a:xfrm>
          <a:prstGeom prst="rect">
            <a:avLst/>
          </a:prstGeom>
          <a:noFill/>
        </p:spPr>
        <p:txBody>
          <a:bodyPr wrap="none" rtlCol="0">
            <a:spAutoFit/>
          </a:bodyPr>
          <a:lstStyle/>
          <a:p>
            <a:endParaRPr lang="en-US" dirty="0"/>
          </a:p>
        </p:txBody>
      </p:sp>
      <p:sp>
        <p:nvSpPr>
          <p:cNvPr id="14" name="Title 2"/>
          <p:cNvSpPr>
            <a:spLocks noGrp="1"/>
          </p:cNvSpPr>
          <p:nvPr>
            <p:ph type="title"/>
          </p:nvPr>
        </p:nvSpPr>
        <p:spPr>
          <a:xfrm>
            <a:off x="342236" y="194630"/>
            <a:ext cx="2320489" cy="2003971"/>
          </a:xfrm>
        </p:spPr>
        <p:txBody>
          <a:bodyPr>
            <a:normAutofit/>
          </a:bodyPr>
          <a:lstStyle/>
          <a:p>
            <a:pPr algn="l"/>
            <a:r>
              <a:rPr lang="en-US" sz="2800" dirty="0" smtClean="0">
                <a:solidFill>
                  <a:schemeClr val="bg1"/>
                </a:solidFill>
                <a:latin typeface="Arial"/>
                <a:cs typeface="Arial"/>
              </a:rPr>
              <a:t>End </a:t>
            </a:r>
            <a:r>
              <a:rPr lang="en-US" sz="2800" dirty="0">
                <a:solidFill>
                  <a:schemeClr val="bg1"/>
                </a:solidFill>
                <a:latin typeface="Arial"/>
                <a:cs typeface="Arial"/>
              </a:rPr>
              <a:t>to </a:t>
            </a:r>
            <a:r>
              <a:rPr lang="en-US" sz="2800" dirty="0" smtClean="0">
                <a:solidFill>
                  <a:schemeClr val="bg1"/>
                </a:solidFill>
                <a:latin typeface="Arial"/>
                <a:cs typeface="Arial"/>
              </a:rPr>
              <a:t>End Mobile </a:t>
            </a:r>
            <a:r>
              <a:rPr lang="en-US" sz="2800" dirty="0">
                <a:solidFill>
                  <a:schemeClr val="bg1"/>
                </a:solidFill>
                <a:latin typeface="Arial"/>
                <a:cs typeface="Arial"/>
              </a:rPr>
              <a:t>Solution</a:t>
            </a:r>
          </a:p>
        </p:txBody>
      </p:sp>
      <p:pic>
        <p:nvPicPr>
          <p:cNvPr id="6" name="Picture 5"/>
          <p:cNvPicPr>
            <a:picLocks noChangeAspect="1"/>
          </p:cNvPicPr>
          <p:nvPr/>
        </p:nvPicPr>
        <p:blipFill>
          <a:blip r:embed="rId4"/>
          <a:stretch>
            <a:fillRect/>
          </a:stretch>
        </p:blipFill>
        <p:spPr>
          <a:xfrm>
            <a:off x="2919328" y="2632853"/>
            <a:ext cx="2814908" cy="1929319"/>
          </a:xfrm>
          <a:prstGeom prst="rect">
            <a:avLst/>
          </a:prstGeom>
        </p:spPr>
      </p:pic>
      <p:pic>
        <p:nvPicPr>
          <p:cNvPr id="7" name="Picture 6"/>
          <p:cNvPicPr>
            <a:picLocks noChangeAspect="1"/>
          </p:cNvPicPr>
          <p:nvPr/>
        </p:nvPicPr>
        <p:blipFill>
          <a:blip r:embed="rId5"/>
          <a:stretch>
            <a:fillRect/>
          </a:stretch>
        </p:blipFill>
        <p:spPr>
          <a:xfrm>
            <a:off x="6030071" y="2650995"/>
            <a:ext cx="2810329" cy="1934105"/>
          </a:xfrm>
          <a:prstGeom prst="rect">
            <a:avLst/>
          </a:prstGeom>
        </p:spPr>
      </p:pic>
      <p:pic>
        <p:nvPicPr>
          <p:cNvPr id="18" name="Picture 17"/>
          <p:cNvPicPr>
            <a:picLocks noChangeAspect="1"/>
          </p:cNvPicPr>
          <p:nvPr/>
        </p:nvPicPr>
        <p:blipFill>
          <a:blip r:embed="rId6"/>
          <a:stretch>
            <a:fillRect/>
          </a:stretch>
        </p:blipFill>
        <p:spPr>
          <a:xfrm>
            <a:off x="6028255" y="4170287"/>
            <a:ext cx="2822831" cy="746427"/>
          </a:xfrm>
          <a:prstGeom prst="rect">
            <a:avLst/>
          </a:prstGeom>
        </p:spPr>
      </p:pic>
      <p:sp>
        <p:nvSpPr>
          <p:cNvPr id="25" name="Title 2"/>
          <p:cNvSpPr txBox="1">
            <a:spLocks/>
          </p:cNvSpPr>
          <p:nvPr/>
        </p:nvSpPr>
        <p:spPr>
          <a:xfrm>
            <a:off x="6090013" y="4433946"/>
            <a:ext cx="2603188" cy="251952"/>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mn-lt"/>
                <a:ea typeface="+mj-ea"/>
                <a:cs typeface="Helvetica Light"/>
              </a:defRPr>
            </a:lvl1pPr>
          </a:lstStyle>
          <a:p>
            <a:r>
              <a:rPr lang="en-US" b="1" baseline="30000" dirty="0" smtClean="0">
                <a:solidFill>
                  <a:srgbClr val="FFFFFF"/>
                </a:solidFill>
                <a:latin typeface="Arial"/>
                <a:cs typeface="Arial"/>
              </a:rPr>
              <a:t>Xamarin University</a:t>
            </a:r>
            <a:endParaRPr lang="en-US" b="1" baseline="30000" dirty="0">
              <a:solidFill>
                <a:srgbClr val="FFFFFF"/>
              </a:solidFill>
              <a:latin typeface="Arial"/>
              <a:cs typeface="Arial"/>
            </a:endParaRPr>
          </a:p>
        </p:txBody>
      </p:sp>
      <p:pic>
        <p:nvPicPr>
          <p:cNvPr id="3" name="Picture 2"/>
          <p:cNvPicPr>
            <a:picLocks noChangeAspect="1"/>
          </p:cNvPicPr>
          <p:nvPr/>
        </p:nvPicPr>
        <p:blipFill>
          <a:blip r:embed="rId7"/>
          <a:stretch>
            <a:fillRect/>
          </a:stretch>
        </p:blipFill>
        <p:spPr>
          <a:xfrm>
            <a:off x="2910257" y="279923"/>
            <a:ext cx="2814908" cy="1776709"/>
          </a:xfrm>
          <a:prstGeom prst="rect">
            <a:avLst/>
          </a:prstGeom>
        </p:spPr>
      </p:pic>
      <p:pic>
        <p:nvPicPr>
          <p:cNvPr id="10" name="Picture 9"/>
          <p:cNvPicPr>
            <a:picLocks noChangeAspect="1"/>
          </p:cNvPicPr>
          <p:nvPr/>
        </p:nvPicPr>
        <p:blipFill>
          <a:blip r:embed="rId8"/>
          <a:stretch>
            <a:fillRect/>
          </a:stretch>
        </p:blipFill>
        <p:spPr>
          <a:xfrm>
            <a:off x="2910257" y="1701032"/>
            <a:ext cx="2814908" cy="739182"/>
          </a:xfrm>
          <a:prstGeom prst="rect">
            <a:avLst/>
          </a:prstGeom>
        </p:spPr>
      </p:pic>
      <p:sp>
        <p:nvSpPr>
          <p:cNvPr id="19" name="Title 2"/>
          <p:cNvSpPr txBox="1">
            <a:spLocks/>
          </p:cNvSpPr>
          <p:nvPr/>
        </p:nvSpPr>
        <p:spPr>
          <a:xfrm>
            <a:off x="2946541" y="2003183"/>
            <a:ext cx="2778624" cy="19541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mn-lt"/>
                <a:ea typeface="+mj-ea"/>
                <a:cs typeface="Helvetica Light"/>
              </a:defRPr>
            </a:lvl1pPr>
          </a:lstStyle>
          <a:p>
            <a:r>
              <a:rPr lang="en-US" b="1" baseline="30000" dirty="0" smtClean="0">
                <a:solidFill>
                  <a:srgbClr val="FFFFFF"/>
                </a:solidFill>
                <a:latin typeface="Arial"/>
                <a:cs typeface="Arial"/>
              </a:rPr>
              <a:t>Xamarin Platform</a:t>
            </a:r>
            <a:r>
              <a:rPr lang="zh-CN" altLang="en-US" b="1" baseline="30000" dirty="0" smtClean="0">
                <a:solidFill>
                  <a:srgbClr val="FFFFFF"/>
                </a:solidFill>
                <a:latin typeface="Arial"/>
                <a:cs typeface="Arial"/>
              </a:rPr>
              <a:t> </a:t>
            </a:r>
            <a:endParaRPr lang="en-US" b="1" baseline="30000" dirty="0">
              <a:solidFill>
                <a:srgbClr val="FFFFFF"/>
              </a:solidFill>
              <a:latin typeface="Arial"/>
              <a:cs typeface="Arial"/>
            </a:endParaRPr>
          </a:p>
        </p:txBody>
      </p:sp>
      <p:pic>
        <p:nvPicPr>
          <p:cNvPr id="5" name="Picture 4"/>
          <p:cNvPicPr>
            <a:picLocks noChangeAspect="1"/>
          </p:cNvPicPr>
          <p:nvPr/>
        </p:nvPicPr>
        <p:blipFill>
          <a:blip r:embed="rId9"/>
          <a:stretch>
            <a:fillRect/>
          </a:stretch>
        </p:blipFill>
        <p:spPr>
          <a:xfrm>
            <a:off x="6006679" y="279923"/>
            <a:ext cx="2821015" cy="1773820"/>
          </a:xfrm>
          <a:prstGeom prst="rect">
            <a:avLst/>
          </a:prstGeom>
        </p:spPr>
      </p:pic>
      <p:pic>
        <p:nvPicPr>
          <p:cNvPr id="11" name="Picture 10"/>
          <p:cNvPicPr>
            <a:picLocks noChangeAspect="1"/>
          </p:cNvPicPr>
          <p:nvPr/>
        </p:nvPicPr>
        <p:blipFill>
          <a:blip r:embed="rId10"/>
          <a:stretch>
            <a:fillRect/>
          </a:stretch>
        </p:blipFill>
        <p:spPr>
          <a:xfrm>
            <a:off x="6006679" y="1689072"/>
            <a:ext cx="2821015" cy="751142"/>
          </a:xfrm>
          <a:prstGeom prst="rect">
            <a:avLst/>
          </a:prstGeom>
        </p:spPr>
      </p:pic>
      <p:sp>
        <p:nvSpPr>
          <p:cNvPr id="21" name="Title 2"/>
          <p:cNvSpPr txBox="1">
            <a:spLocks/>
          </p:cNvSpPr>
          <p:nvPr/>
        </p:nvSpPr>
        <p:spPr>
          <a:xfrm>
            <a:off x="6030071" y="1932339"/>
            <a:ext cx="2663130" cy="248586"/>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mn-lt"/>
                <a:ea typeface="+mj-ea"/>
                <a:cs typeface="Helvetica Light"/>
              </a:defRPr>
            </a:lvl1pPr>
          </a:lstStyle>
          <a:p>
            <a:r>
              <a:rPr lang="en-US" b="1" baseline="30000" dirty="0" smtClean="0">
                <a:solidFill>
                  <a:srgbClr val="FFFFFF"/>
                </a:solidFill>
                <a:latin typeface="Arial"/>
                <a:cs typeface="Arial"/>
              </a:rPr>
              <a:t>Xamarin Test Cloud</a:t>
            </a:r>
            <a:endParaRPr lang="en-US" b="1" baseline="30000" dirty="0">
              <a:solidFill>
                <a:srgbClr val="FFFFFF"/>
              </a:solidFill>
              <a:latin typeface="Arial"/>
              <a:cs typeface="Arial"/>
            </a:endParaRPr>
          </a:p>
        </p:txBody>
      </p:sp>
      <p:pic>
        <p:nvPicPr>
          <p:cNvPr id="12" name="Picture 11"/>
          <p:cNvPicPr>
            <a:picLocks noChangeAspect="1"/>
          </p:cNvPicPr>
          <p:nvPr/>
        </p:nvPicPr>
        <p:blipFill>
          <a:blip r:embed="rId11"/>
          <a:stretch>
            <a:fillRect/>
          </a:stretch>
        </p:blipFill>
        <p:spPr>
          <a:xfrm>
            <a:off x="2910257" y="4170287"/>
            <a:ext cx="2833049" cy="746427"/>
          </a:xfrm>
          <a:prstGeom prst="rect">
            <a:avLst/>
          </a:prstGeom>
        </p:spPr>
      </p:pic>
      <p:sp>
        <p:nvSpPr>
          <p:cNvPr id="23" name="Title 2"/>
          <p:cNvSpPr txBox="1">
            <a:spLocks/>
          </p:cNvSpPr>
          <p:nvPr/>
        </p:nvSpPr>
        <p:spPr>
          <a:xfrm>
            <a:off x="2955611" y="4330996"/>
            <a:ext cx="2455034" cy="39233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mn-lt"/>
                <a:ea typeface="+mj-ea"/>
                <a:cs typeface="Helvetica Light"/>
              </a:defRPr>
            </a:lvl1pPr>
          </a:lstStyle>
          <a:p>
            <a:r>
              <a:rPr lang="en-US" b="1" baseline="30000" dirty="0" smtClean="0">
                <a:solidFill>
                  <a:srgbClr val="FFFFFF"/>
                </a:solidFill>
                <a:latin typeface="Arial"/>
                <a:cs typeface="Arial"/>
              </a:rPr>
              <a:t>Xamarin</a:t>
            </a:r>
            <a:r>
              <a:rPr lang="en-US" b="1" dirty="0" smtClean="0">
                <a:solidFill>
                  <a:srgbClr val="FFFFFF"/>
                </a:solidFill>
                <a:latin typeface="Arial"/>
                <a:cs typeface="Arial"/>
              </a:rPr>
              <a:t> </a:t>
            </a:r>
            <a:r>
              <a:rPr lang="en-US" b="1" baseline="30000" dirty="0" smtClean="0">
                <a:solidFill>
                  <a:srgbClr val="FFFFFF"/>
                </a:solidFill>
                <a:latin typeface="Arial"/>
                <a:cs typeface="Arial"/>
              </a:rPr>
              <a:t>Insights</a:t>
            </a:r>
            <a:endParaRPr lang="en-US" b="1" baseline="30000" dirty="0">
              <a:solidFill>
                <a:srgbClr val="FFFFFF"/>
              </a:solidFill>
              <a:latin typeface="Arial"/>
              <a:cs typeface="Arial"/>
            </a:endParaRPr>
          </a:p>
        </p:txBody>
      </p:sp>
      <p:sp>
        <p:nvSpPr>
          <p:cNvPr id="41" name="Title 2"/>
          <p:cNvSpPr txBox="1">
            <a:spLocks/>
          </p:cNvSpPr>
          <p:nvPr/>
        </p:nvSpPr>
        <p:spPr>
          <a:xfrm>
            <a:off x="356000" y="4330996"/>
            <a:ext cx="2171299" cy="375036"/>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mn-lt"/>
                <a:ea typeface="+mj-ea"/>
                <a:cs typeface="Helvetica Light"/>
              </a:defRPr>
            </a:lvl1pPr>
          </a:lstStyle>
          <a:p>
            <a:r>
              <a:rPr lang="en-US" b="1" baseline="30000" dirty="0" smtClean="0">
                <a:solidFill>
                  <a:srgbClr val="FFFFFF"/>
                </a:solidFill>
                <a:latin typeface="Arial"/>
                <a:cs typeface="Arial"/>
              </a:rPr>
              <a:t>IBM </a:t>
            </a:r>
            <a:r>
              <a:rPr lang="en-US" b="1" baseline="30000" dirty="0" err="1" smtClean="0">
                <a:solidFill>
                  <a:srgbClr val="FFFFFF"/>
                </a:solidFill>
                <a:latin typeface="Arial"/>
                <a:cs typeface="Arial"/>
              </a:rPr>
              <a:t>MobileFirst</a:t>
            </a:r>
            <a:endParaRPr lang="en-US" b="1" baseline="30000" dirty="0">
              <a:solidFill>
                <a:srgbClr val="FFFFFF"/>
              </a:solidFill>
              <a:latin typeface="Arial"/>
              <a:cs typeface="Arial"/>
            </a:endParaRPr>
          </a:p>
        </p:txBody>
      </p:sp>
      <p:grpSp>
        <p:nvGrpSpPr>
          <p:cNvPr id="30" name="Group 29"/>
          <p:cNvGrpSpPr/>
          <p:nvPr/>
        </p:nvGrpSpPr>
        <p:grpSpPr>
          <a:xfrm>
            <a:off x="278419" y="131750"/>
            <a:ext cx="2248880" cy="296346"/>
            <a:chOff x="6492317" y="4526758"/>
            <a:chExt cx="2248880" cy="296346"/>
          </a:xfrm>
        </p:grpSpPr>
        <p:pic>
          <p:nvPicPr>
            <p:cNvPr id="31" name="Picture 30"/>
            <p:cNvPicPr>
              <a:picLocks noChangeAspect="1"/>
            </p:cNvPicPr>
            <p:nvPr userDrawn="1"/>
          </p:nvPicPr>
          <p:blipFill>
            <a:blip r:embed="rId12"/>
            <a:stretch>
              <a:fillRect/>
            </a:stretch>
          </p:blipFill>
          <p:spPr>
            <a:xfrm>
              <a:off x="6492317" y="4551942"/>
              <a:ext cx="1188942" cy="271162"/>
            </a:xfrm>
            <a:prstGeom prst="rect">
              <a:avLst/>
            </a:prstGeom>
          </p:spPr>
        </p:pic>
        <p:pic>
          <p:nvPicPr>
            <p:cNvPr id="33" name="Picture 32" descr="1412636733_ibm.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090467" y="4551942"/>
              <a:ext cx="650730" cy="262736"/>
            </a:xfrm>
            <a:prstGeom prst="rect">
              <a:avLst/>
            </a:prstGeom>
          </p:spPr>
        </p:pic>
        <p:sp>
          <p:nvSpPr>
            <p:cNvPr id="37" name="Shape 33"/>
            <p:cNvSpPr txBox="1">
              <a:spLocks/>
            </p:cNvSpPr>
            <p:nvPr userDrawn="1"/>
          </p:nvSpPr>
          <p:spPr>
            <a:xfrm>
              <a:off x="7671836" y="4526758"/>
              <a:ext cx="418631" cy="25948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000" kern="1200">
                  <a:solidFill>
                    <a:schemeClr val="tx1"/>
                  </a:solidFill>
                  <a:latin typeface="+mn-lt"/>
                  <a:ea typeface="+mn-ea"/>
                  <a:cs typeface="+mn-cs"/>
                  <a:sym typeface="Segoe UI"/>
                </a:defRPr>
              </a:lvl1pPr>
            </a:lstStyle>
            <a:p>
              <a:pPr>
                <a:defRPr sz="1800">
                  <a:solidFill>
                    <a:srgbClr val="000000"/>
                  </a:solidFill>
                </a:defRPr>
              </a:pPr>
              <a:r>
                <a:rPr lang="en-US" sz="2000" dirty="0" smtClean="0">
                  <a:solidFill>
                    <a:srgbClr val="FFFFFF"/>
                  </a:solidFill>
                </a:rPr>
                <a:t>+</a:t>
              </a:r>
              <a:endParaRPr lang="en-US" sz="2000" dirty="0">
                <a:solidFill>
                  <a:srgbClr val="FFFFFF"/>
                </a:solidFill>
              </a:endParaRPr>
            </a:p>
          </p:txBody>
        </p:sp>
      </p:grpSp>
    </p:spTree>
    <p:extLst>
      <p:ext uri="{BB962C8B-B14F-4D97-AF65-F5344CB8AC3E}">
        <p14:creationId xmlns:p14="http://schemas.microsoft.com/office/powerpoint/2010/main" val="29314176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95642" y="2814471"/>
            <a:ext cx="5917437" cy="1217828"/>
          </a:xfrm>
          <a:prstGeom prst="rect">
            <a:avLst/>
          </a:prstGeom>
          <a:solidFill>
            <a:srgbClr val="88939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TextBox 15"/>
          <p:cNvSpPr txBox="1"/>
          <p:nvPr/>
        </p:nvSpPr>
        <p:spPr>
          <a:xfrm>
            <a:off x="-2573578" y="623792"/>
            <a:ext cx="184666" cy="369332"/>
          </a:xfrm>
          <a:prstGeom prst="rect">
            <a:avLst/>
          </a:prstGeom>
          <a:noFill/>
        </p:spPr>
        <p:txBody>
          <a:bodyPr wrap="none" rtlCol="0">
            <a:spAutoFit/>
          </a:bodyPr>
          <a:lstStyle/>
          <a:p>
            <a:endParaRPr lang="en-US" dirty="0"/>
          </a:p>
        </p:txBody>
      </p:sp>
      <p:sp>
        <p:nvSpPr>
          <p:cNvPr id="17" name="TextBox 16"/>
          <p:cNvSpPr txBox="1"/>
          <p:nvPr/>
        </p:nvSpPr>
        <p:spPr>
          <a:xfrm>
            <a:off x="10751094" y="4466797"/>
            <a:ext cx="184666" cy="369332"/>
          </a:xfrm>
          <a:prstGeom prst="rect">
            <a:avLst/>
          </a:prstGeom>
          <a:noFill/>
        </p:spPr>
        <p:txBody>
          <a:bodyPr wrap="none" rtlCol="0">
            <a:spAutoFit/>
          </a:bodyPr>
          <a:lstStyle/>
          <a:p>
            <a:endParaRPr lang="en-US" dirty="0"/>
          </a:p>
        </p:txBody>
      </p:sp>
      <p:sp>
        <p:nvSpPr>
          <p:cNvPr id="14" name="Title 2"/>
          <p:cNvSpPr>
            <a:spLocks noGrp="1"/>
          </p:cNvSpPr>
          <p:nvPr>
            <p:ph type="title"/>
          </p:nvPr>
        </p:nvSpPr>
        <p:spPr>
          <a:xfrm>
            <a:off x="1342361" y="4032299"/>
            <a:ext cx="6507827" cy="868995"/>
          </a:xfrm>
        </p:spPr>
        <p:txBody>
          <a:bodyPr>
            <a:normAutofit/>
          </a:bodyPr>
          <a:lstStyle/>
          <a:p>
            <a:r>
              <a:rPr lang="en-US" sz="2800" dirty="0" smtClean="0">
                <a:solidFill>
                  <a:schemeClr val="bg1"/>
                </a:solidFill>
                <a:latin typeface="Arial"/>
                <a:cs typeface="Arial"/>
              </a:rPr>
              <a:t>End-to-End Enterprise Mobile </a:t>
            </a:r>
            <a:r>
              <a:rPr lang="en-US" sz="2800" dirty="0">
                <a:solidFill>
                  <a:schemeClr val="bg1"/>
                </a:solidFill>
                <a:latin typeface="Arial"/>
                <a:cs typeface="Arial"/>
              </a:rPr>
              <a:t>Solution</a:t>
            </a:r>
          </a:p>
        </p:txBody>
      </p:sp>
      <p:pic>
        <p:nvPicPr>
          <p:cNvPr id="18" name="Picture 17"/>
          <p:cNvPicPr>
            <a:picLocks noChangeAspect="1"/>
          </p:cNvPicPr>
          <p:nvPr/>
        </p:nvPicPr>
        <p:blipFill>
          <a:blip r:embed="rId3"/>
          <a:stretch>
            <a:fillRect/>
          </a:stretch>
        </p:blipFill>
        <p:spPr>
          <a:xfrm>
            <a:off x="4690249" y="1825387"/>
            <a:ext cx="2822831" cy="746427"/>
          </a:xfrm>
          <a:prstGeom prst="rect">
            <a:avLst/>
          </a:prstGeom>
        </p:spPr>
      </p:pic>
      <p:sp>
        <p:nvSpPr>
          <p:cNvPr id="25" name="Title 2"/>
          <p:cNvSpPr txBox="1">
            <a:spLocks/>
          </p:cNvSpPr>
          <p:nvPr/>
        </p:nvSpPr>
        <p:spPr>
          <a:xfrm>
            <a:off x="4752007" y="2089046"/>
            <a:ext cx="2603188" cy="251952"/>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mn-lt"/>
                <a:ea typeface="+mj-ea"/>
                <a:cs typeface="Helvetica Light"/>
              </a:defRPr>
            </a:lvl1pPr>
          </a:lstStyle>
          <a:p>
            <a:r>
              <a:rPr lang="en-US" b="1" baseline="30000" dirty="0" smtClean="0">
                <a:solidFill>
                  <a:srgbClr val="FFFFFF"/>
                </a:solidFill>
                <a:latin typeface="Arial"/>
                <a:cs typeface="Arial"/>
              </a:rPr>
              <a:t>Xamarin University</a:t>
            </a:r>
            <a:endParaRPr lang="en-US" b="1" baseline="30000" dirty="0">
              <a:solidFill>
                <a:srgbClr val="FFFFFF"/>
              </a:solidFill>
              <a:latin typeface="Arial"/>
              <a:cs typeface="Arial"/>
            </a:endParaRPr>
          </a:p>
        </p:txBody>
      </p:sp>
      <p:pic>
        <p:nvPicPr>
          <p:cNvPr id="10" name="Picture 9"/>
          <p:cNvPicPr>
            <a:picLocks noChangeAspect="1"/>
          </p:cNvPicPr>
          <p:nvPr/>
        </p:nvPicPr>
        <p:blipFill>
          <a:blip r:embed="rId4"/>
          <a:stretch>
            <a:fillRect/>
          </a:stretch>
        </p:blipFill>
        <p:spPr>
          <a:xfrm>
            <a:off x="1595643" y="951570"/>
            <a:ext cx="2814908" cy="739182"/>
          </a:xfrm>
          <a:prstGeom prst="rect">
            <a:avLst/>
          </a:prstGeom>
        </p:spPr>
      </p:pic>
      <p:sp>
        <p:nvSpPr>
          <p:cNvPr id="19" name="Title 2"/>
          <p:cNvSpPr txBox="1">
            <a:spLocks/>
          </p:cNvSpPr>
          <p:nvPr/>
        </p:nvSpPr>
        <p:spPr>
          <a:xfrm>
            <a:off x="1631927" y="1253721"/>
            <a:ext cx="2778624" cy="19541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mn-lt"/>
                <a:ea typeface="+mj-ea"/>
                <a:cs typeface="Helvetica Light"/>
              </a:defRPr>
            </a:lvl1pPr>
          </a:lstStyle>
          <a:p>
            <a:r>
              <a:rPr lang="en-US" b="1" baseline="30000" dirty="0" smtClean="0">
                <a:solidFill>
                  <a:srgbClr val="FFFFFF"/>
                </a:solidFill>
                <a:latin typeface="Arial"/>
                <a:cs typeface="Arial"/>
              </a:rPr>
              <a:t>Xamarin Platform</a:t>
            </a:r>
            <a:r>
              <a:rPr lang="zh-CN" altLang="en-US" b="1" baseline="30000" dirty="0" smtClean="0">
                <a:solidFill>
                  <a:srgbClr val="FFFFFF"/>
                </a:solidFill>
                <a:latin typeface="Arial"/>
                <a:cs typeface="Arial"/>
              </a:rPr>
              <a:t> </a:t>
            </a:r>
            <a:endParaRPr lang="en-US" b="1" baseline="30000" dirty="0">
              <a:solidFill>
                <a:srgbClr val="FFFFFF"/>
              </a:solidFill>
              <a:latin typeface="Arial"/>
              <a:cs typeface="Arial"/>
            </a:endParaRPr>
          </a:p>
        </p:txBody>
      </p:sp>
      <p:pic>
        <p:nvPicPr>
          <p:cNvPr id="11" name="Picture 10"/>
          <p:cNvPicPr>
            <a:picLocks noChangeAspect="1"/>
          </p:cNvPicPr>
          <p:nvPr/>
        </p:nvPicPr>
        <p:blipFill>
          <a:blip r:embed="rId5"/>
          <a:stretch>
            <a:fillRect/>
          </a:stretch>
        </p:blipFill>
        <p:spPr>
          <a:xfrm>
            <a:off x="4692065" y="939610"/>
            <a:ext cx="2821015" cy="751142"/>
          </a:xfrm>
          <a:prstGeom prst="rect">
            <a:avLst/>
          </a:prstGeom>
        </p:spPr>
      </p:pic>
      <p:sp>
        <p:nvSpPr>
          <p:cNvPr id="21" name="Title 2"/>
          <p:cNvSpPr txBox="1">
            <a:spLocks/>
          </p:cNvSpPr>
          <p:nvPr/>
        </p:nvSpPr>
        <p:spPr>
          <a:xfrm>
            <a:off x="4715457" y="1182877"/>
            <a:ext cx="2663130" cy="248586"/>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mn-lt"/>
                <a:ea typeface="+mj-ea"/>
                <a:cs typeface="Helvetica Light"/>
              </a:defRPr>
            </a:lvl1pPr>
          </a:lstStyle>
          <a:p>
            <a:r>
              <a:rPr lang="en-US" b="1" baseline="30000" dirty="0" smtClean="0">
                <a:solidFill>
                  <a:srgbClr val="FFFFFF"/>
                </a:solidFill>
                <a:latin typeface="Arial"/>
                <a:cs typeface="Arial"/>
              </a:rPr>
              <a:t>Xamarin Test Cloud</a:t>
            </a:r>
            <a:endParaRPr lang="en-US" b="1" baseline="30000" dirty="0">
              <a:solidFill>
                <a:srgbClr val="FFFFFF"/>
              </a:solidFill>
              <a:latin typeface="Arial"/>
              <a:cs typeface="Arial"/>
            </a:endParaRPr>
          </a:p>
        </p:txBody>
      </p:sp>
      <p:pic>
        <p:nvPicPr>
          <p:cNvPr id="12" name="Picture 11"/>
          <p:cNvPicPr>
            <a:picLocks noChangeAspect="1"/>
          </p:cNvPicPr>
          <p:nvPr/>
        </p:nvPicPr>
        <p:blipFill>
          <a:blip r:embed="rId6"/>
          <a:stretch>
            <a:fillRect/>
          </a:stretch>
        </p:blipFill>
        <p:spPr>
          <a:xfrm>
            <a:off x="1595643" y="1825387"/>
            <a:ext cx="2833049" cy="746427"/>
          </a:xfrm>
          <a:prstGeom prst="rect">
            <a:avLst/>
          </a:prstGeom>
        </p:spPr>
      </p:pic>
      <p:sp>
        <p:nvSpPr>
          <p:cNvPr id="23" name="Title 2"/>
          <p:cNvSpPr txBox="1">
            <a:spLocks/>
          </p:cNvSpPr>
          <p:nvPr/>
        </p:nvSpPr>
        <p:spPr>
          <a:xfrm>
            <a:off x="1640997" y="1986096"/>
            <a:ext cx="2455034" cy="39233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mn-lt"/>
                <a:ea typeface="+mj-ea"/>
                <a:cs typeface="Helvetica Light"/>
              </a:defRPr>
            </a:lvl1pPr>
          </a:lstStyle>
          <a:p>
            <a:r>
              <a:rPr lang="en-US" b="1" baseline="30000" dirty="0" smtClean="0">
                <a:solidFill>
                  <a:srgbClr val="FFFFFF"/>
                </a:solidFill>
                <a:latin typeface="Arial"/>
                <a:cs typeface="Arial"/>
              </a:rPr>
              <a:t>Xamarin</a:t>
            </a:r>
            <a:r>
              <a:rPr lang="en-US" b="1" dirty="0" smtClean="0">
                <a:solidFill>
                  <a:srgbClr val="FFFFFF"/>
                </a:solidFill>
                <a:latin typeface="Arial"/>
                <a:cs typeface="Arial"/>
              </a:rPr>
              <a:t> </a:t>
            </a:r>
            <a:r>
              <a:rPr lang="en-US" b="1" baseline="30000" dirty="0" smtClean="0">
                <a:solidFill>
                  <a:srgbClr val="FFFFFF"/>
                </a:solidFill>
                <a:latin typeface="Arial"/>
                <a:cs typeface="Arial"/>
              </a:rPr>
              <a:t>Insights</a:t>
            </a:r>
            <a:endParaRPr lang="en-US" b="1" baseline="30000" dirty="0">
              <a:solidFill>
                <a:srgbClr val="FFFFFF"/>
              </a:solidFill>
              <a:latin typeface="Arial"/>
              <a:cs typeface="Arial"/>
            </a:endParaRPr>
          </a:p>
        </p:txBody>
      </p:sp>
      <p:sp>
        <p:nvSpPr>
          <p:cNvPr id="41" name="Title 2"/>
          <p:cNvSpPr txBox="1">
            <a:spLocks/>
          </p:cNvSpPr>
          <p:nvPr/>
        </p:nvSpPr>
        <p:spPr>
          <a:xfrm>
            <a:off x="1609406" y="3013371"/>
            <a:ext cx="2819285" cy="375036"/>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mn-lt"/>
                <a:ea typeface="+mj-ea"/>
                <a:cs typeface="Helvetica Light"/>
              </a:defRPr>
            </a:lvl1pPr>
          </a:lstStyle>
          <a:p>
            <a:r>
              <a:rPr lang="en-US" b="1" baseline="30000" dirty="0" smtClean="0">
                <a:solidFill>
                  <a:srgbClr val="FFFFFF"/>
                </a:solidFill>
                <a:latin typeface="Arial"/>
                <a:cs typeface="Arial"/>
              </a:rPr>
              <a:t>IBM </a:t>
            </a:r>
            <a:r>
              <a:rPr lang="en-US" b="1" baseline="30000" dirty="0" err="1" smtClean="0">
                <a:solidFill>
                  <a:srgbClr val="FFFFFF"/>
                </a:solidFill>
                <a:latin typeface="Arial"/>
                <a:cs typeface="Arial"/>
              </a:rPr>
              <a:t>MobileFirst</a:t>
            </a:r>
            <a:r>
              <a:rPr lang="en-US" b="1" baseline="30000" dirty="0" smtClean="0">
                <a:solidFill>
                  <a:srgbClr val="FFFFFF"/>
                </a:solidFill>
                <a:latin typeface="Arial"/>
                <a:cs typeface="Arial"/>
              </a:rPr>
              <a:t> Platform</a:t>
            </a:r>
            <a:endParaRPr lang="en-US" b="1" baseline="30000" dirty="0">
              <a:solidFill>
                <a:srgbClr val="FFFFFF"/>
              </a:solidFill>
              <a:latin typeface="Arial"/>
              <a:cs typeface="Arial"/>
            </a:endParaRPr>
          </a:p>
        </p:txBody>
      </p:sp>
      <p:grpSp>
        <p:nvGrpSpPr>
          <p:cNvPr id="30" name="Group 29"/>
          <p:cNvGrpSpPr/>
          <p:nvPr/>
        </p:nvGrpSpPr>
        <p:grpSpPr>
          <a:xfrm>
            <a:off x="278419" y="131750"/>
            <a:ext cx="2248880" cy="296346"/>
            <a:chOff x="6492317" y="4526758"/>
            <a:chExt cx="2248880" cy="296346"/>
          </a:xfrm>
        </p:grpSpPr>
        <p:pic>
          <p:nvPicPr>
            <p:cNvPr id="31" name="Picture 30"/>
            <p:cNvPicPr>
              <a:picLocks noChangeAspect="1"/>
            </p:cNvPicPr>
            <p:nvPr userDrawn="1"/>
          </p:nvPicPr>
          <p:blipFill>
            <a:blip r:embed="rId7"/>
            <a:stretch>
              <a:fillRect/>
            </a:stretch>
          </p:blipFill>
          <p:spPr>
            <a:xfrm>
              <a:off x="6492317" y="4551942"/>
              <a:ext cx="1188942" cy="271162"/>
            </a:xfrm>
            <a:prstGeom prst="rect">
              <a:avLst/>
            </a:prstGeom>
          </p:spPr>
        </p:pic>
        <p:pic>
          <p:nvPicPr>
            <p:cNvPr id="33" name="Picture 32" descr="1412636733_ibm.png"/>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8090467" y="4551942"/>
              <a:ext cx="650730" cy="262736"/>
            </a:xfrm>
            <a:prstGeom prst="rect">
              <a:avLst/>
            </a:prstGeom>
          </p:spPr>
        </p:pic>
        <p:sp>
          <p:nvSpPr>
            <p:cNvPr id="37" name="Shape 33"/>
            <p:cNvSpPr txBox="1">
              <a:spLocks/>
            </p:cNvSpPr>
            <p:nvPr userDrawn="1"/>
          </p:nvSpPr>
          <p:spPr>
            <a:xfrm>
              <a:off x="7671836" y="4526758"/>
              <a:ext cx="418631" cy="25948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000" kern="1200">
                  <a:solidFill>
                    <a:schemeClr val="tx1"/>
                  </a:solidFill>
                  <a:latin typeface="+mn-lt"/>
                  <a:ea typeface="+mn-ea"/>
                  <a:cs typeface="+mn-cs"/>
                  <a:sym typeface="Segoe UI"/>
                </a:defRPr>
              </a:lvl1pPr>
            </a:lstStyle>
            <a:p>
              <a:pPr>
                <a:defRPr sz="1800">
                  <a:solidFill>
                    <a:srgbClr val="000000"/>
                  </a:solidFill>
                </a:defRPr>
              </a:pPr>
              <a:r>
                <a:rPr lang="en-US" sz="2000" dirty="0" smtClean="0">
                  <a:solidFill>
                    <a:srgbClr val="FFFFFF"/>
                  </a:solidFill>
                </a:rPr>
                <a:t>+</a:t>
              </a:r>
              <a:endParaRPr lang="en-US" sz="2000" dirty="0">
                <a:solidFill>
                  <a:srgbClr val="FFFFFF"/>
                </a:solidFill>
              </a:endParaRPr>
            </a:p>
          </p:txBody>
        </p:sp>
      </p:grpSp>
    </p:spTree>
    <p:extLst>
      <p:ext uri="{BB962C8B-B14F-4D97-AF65-F5344CB8AC3E}">
        <p14:creationId xmlns:p14="http://schemas.microsoft.com/office/powerpoint/2010/main" val="151157743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alphaModFix amt="10000"/>
          </a:blip>
          <a:stretch>
            <a:fillRect/>
          </a:stretch>
        </p:blipFill>
        <p:spPr>
          <a:xfrm>
            <a:off x="3735753" y="-1668388"/>
            <a:ext cx="8046692" cy="8560311"/>
          </a:xfrm>
          <a:prstGeom prst="rect">
            <a:avLst/>
          </a:prstGeom>
        </p:spPr>
      </p:pic>
      <p:sp>
        <p:nvSpPr>
          <p:cNvPr id="2" name="Subtitle 1"/>
          <p:cNvSpPr>
            <a:spLocks noGrp="1"/>
          </p:cNvSpPr>
          <p:nvPr>
            <p:ph type="subTitle" idx="4294967295"/>
          </p:nvPr>
        </p:nvSpPr>
        <p:spPr>
          <a:xfrm>
            <a:off x="360168" y="1685514"/>
            <a:ext cx="6205538" cy="947737"/>
          </a:xfrm>
        </p:spPr>
        <p:txBody>
          <a:bodyPr>
            <a:normAutofit/>
          </a:bodyPr>
          <a:lstStyle/>
          <a:p>
            <a:pPr marL="0" indent="0">
              <a:buNone/>
            </a:pPr>
            <a:r>
              <a:rPr lang="en-US" sz="4400" dirty="0">
                <a:solidFill>
                  <a:schemeClr val="bg1"/>
                </a:solidFill>
                <a:latin typeface="Arial"/>
                <a:cs typeface="Arial"/>
              </a:rPr>
              <a:t>Question </a:t>
            </a:r>
          </a:p>
        </p:txBody>
      </p:sp>
      <p:cxnSp>
        <p:nvCxnSpPr>
          <p:cNvPr id="4" name="Straight Connector 3"/>
          <p:cNvCxnSpPr/>
          <p:nvPr/>
        </p:nvCxnSpPr>
        <p:spPr>
          <a:xfrm>
            <a:off x="0" y="2573860"/>
            <a:ext cx="7721187" cy="0"/>
          </a:xfrm>
          <a:prstGeom prst="line">
            <a:avLst/>
          </a:prstGeom>
          <a:ln>
            <a:solidFill>
              <a:srgbClr val="9B9B9B"/>
            </a:solidFill>
          </a:ln>
        </p:spPr>
        <p:style>
          <a:lnRef idx="1">
            <a:schemeClr val="dk1"/>
          </a:lnRef>
          <a:fillRef idx="0">
            <a:schemeClr val="dk1"/>
          </a:fillRef>
          <a:effectRef idx="0">
            <a:schemeClr val="dk1"/>
          </a:effectRef>
          <a:fontRef idx="minor">
            <a:schemeClr val="tx1"/>
          </a:fontRef>
        </p:style>
      </p:cxnSp>
      <p:pic>
        <p:nvPicPr>
          <p:cNvPr id="9" name="Picture 8" descr="window 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0242" y="2414284"/>
            <a:ext cx="360945" cy="319151"/>
          </a:xfrm>
          <a:prstGeom prst="rect">
            <a:avLst/>
          </a:prstGeom>
        </p:spPr>
      </p:pic>
      <p:pic>
        <p:nvPicPr>
          <p:cNvPr id="10" name="Picture 9" descr="android ic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2106" y="2414284"/>
            <a:ext cx="360945" cy="319151"/>
          </a:xfrm>
          <a:prstGeom prst="rect">
            <a:avLst/>
          </a:prstGeom>
        </p:spPr>
      </p:pic>
      <p:pic>
        <p:nvPicPr>
          <p:cNvPr id="11" name="Picture 10" descr="ios ic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1174" y="2414284"/>
            <a:ext cx="360945" cy="319151"/>
          </a:xfrm>
          <a:prstGeom prst="rect">
            <a:avLst/>
          </a:prstGeom>
        </p:spPr>
      </p:pic>
      <p:pic>
        <p:nvPicPr>
          <p:cNvPr id="6" name="Picture 5"/>
          <p:cNvPicPr>
            <a:picLocks noChangeAspect="1"/>
          </p:cNvPicPr>
          <p:nvPr/>
        </p:nvPicPr>
        <p:blipFill>
          <a:blip r:embed="rId7"/>
          <a:stretch>
            <a:fillRect/>
          </a:stretch>
        </p:blipFill>
        <p:spPr>
          <a:xfrm>
            <a:off x="4267200" y="2247900"/>
            <a:ext cx="596900" cy="647700"/>
          </a:xfrm>
          <a:prstGeom prst="rect">
            <a:avLst/>
          </a:prstGeom>
        </p:spPr>
      </p:pic>
      <p:pic>
        <p:nvPicPr>
          <p:cNvPr id="7" name="Picture 6"/>
          <p:cNvPicPr>
            <a:picLocks noChangeAspect="1"/>
          </p:cNvPicPr>
          <p:nvPr/>
        </p:nvPicPr>
        <p:blipFill>
          <a:blip r:embed="rId7"/>
          <a:stretch>
            <a:fillRect/>
          </a:stretch>
        </p:blipFill>
        <p:spPr>
          <a:xfrm>
            <a:off x="4267200" y="2247900"/>
            <a:ext cx="596900" cy="647700"/>
          </a:xfrm>
          <a:prstGeom prst="rect">
            <a:avLst/>
          </a:prstGeom>
        </p:spPr>
      </p:pic>
      <p:pic>
        <p:nvPicPr>
          <p:cNvPr id="8" name="Picture 7"/>
          <p:cNvPicPr>
            <a:picLocks noChangeAspect="1"/>
          </p:cNvPicPr>
          <p:nvPr/>
        </p:nvPicPr>
        <p:blipFill>
          <a:blip r:embed="rId7"/>
          <a:stretch>
            <a:fillRect/>
          </a:stretch>
        </p:blipFill>
        <p:spPr>
          <a:xfrm>
            <a:off x="4267200" y="2247900"/>
            <a:ext cx="596900" cy="647700"/>
          </a:xfrm>
          <a:prstGeom prst="rect">
            <a:avLst/>
          </a:prstGeom>
        </p:spPr>
      </p:pic>
      <p:sp>
        <p:nvSpPr>
          <p:cNvPr id="13" name="Subtitle 1"/>
          <p:cNvSpPr txBox="1">
            <a:spLocks/>
          </p:cNvSpPr>
          <p:nvPr/>
        </p:nvSpPr>
        <p:spPr>
          <a:xfrm>
            <a:off x="360168" y="2599412"/>
            <a:ext cx="6205538" cy="94773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4400" dirty="0">
                <a:solidFill>
                  <a:schemeClr val="bg1"/>
                </a:solidFill>
                <a:latin typeface="Arial"/>
                <a:cs typeface="Arial"/>
              </a:rPr>
              <a:t>Answer Session</a:t>
            </a:r>
          </a:p>
        </p:txBody>
      </p:sp>
    </p:spTree>
    <p:extLst>
      <p:ext uri="{BB962C8B-B14F-4D97-AF65-F5344CB8AC3E}">
        <p14:creationId xmlns:p14="http://schemas.microsoft.com/office/powerpoint/2010/main" val="246713082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p:cNvSpPr txBox="1">
            <a:spLocks/>
          </p:cNvSpPr>
          <p:nvPr/>
        </p:nvSpPr>
        <p:spPr>
          <a:xfrm>
            <a:off x="626587" y="600541"/>
            <a:ext cx="7658100" cy="55861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50000"/>
              </a:lnSpc>
              <a:buSzPct val="110000"/>
              <a:buFontTx/>
              <a:buNone/>
            </a:pPr>
            <a:endParaRPr lang="en-US" sz="1600" dirty="0" smtClean="0">
              <a:solidFill>
                <a:srgbClr val="2087D9"/>
              </a:solidFill>
              <a:latin typeface="Arial"/>
              <a:cs typeface="Arial"/>
            </a:endParaRPr>
          </a:p>
          <a:p>
            <a:pPr marL="0" indent="0" algn="ctr">
              <a:buSzPct val="110000"/>
              <a:buFontTx/>
              <a:buNone/>
            </a:pPr>
            <a:endParaRPr lang="en-US" sz="1600" dirty="0" smtClean="0">
              <a:solidFill>
                <a:srgbClr val="032B4E"/>
              </a:solidFill>
              <a:latin typeface="Arial"/>
              <a:cs typeface="Arial"/>
            </a:endParaRPr>
          </a:p>
        </p:txBody>
      </p:sp>
      <p:sp>
        <p:nvSpPr>
          <p:cNvPr id="5" name="TextBox 4"/>
          <p:cNvSpPr txBox="1"/>
          <p:nvPr/>
        </p:nvSpPr>
        <p:spPr>
          <a:xfrm>
            <a:off x="6014357" y="5842000"/>
            <a:ext cx="184666" cy="369332"/>
          </a:xfrm>
          <a:prstGeom prst="rect">
            <a:avLst/>
          </a:prstGeom>
          <a:noFill/>
        </p:spPr>
        <p:txBody>
          <a:bodyPr wrap="none" rtlCol="0">
            <a:spAutoFit/>
          </a:bodyPr>
          <a:lstStyle/>
          <a:p>
            <a:endParaRPr lang="en-US" dirty="0">
              <a:solidFill>
                <a:prstClr val="black"/>
              </a:solidFill>
              <a:latin typeface="Calibri"/>
            </a:endParaRPr>
          </a:p>
        </p:txBody>
      </p:sp>
      <p:sp>
        <p:nvSpPr>
          <p:cNvPr id="11" name="TextBox 10"/>
          <p:cNvSpPr txBox="1"/>
          <p:nvPr/>
        </p:nvSpPr>
        <p:spPr>
          <a:xfrm>
            <a:off x="5778500" y="-1270000"/>
            <a:ext cx="184666" cy="369332"/>
          </a:xfrm>
          <a:prstGeom prst="rect">
            <a:avLst/>
          </a:prstGeom>
          <a:noFill/>
        </p:spPr>
        <p:txBody>
          <a:bodyPr wrap="none" rtlCol="0">
            <a:spAutoFit/>
          </a:bodyPr>
          <a:lstStyle/>
          <a:p>
            <a:endParaRPr lang="en-US" dirty="0">
              <a:solidFill>
                <a:prstClr val="black"/>
              </a:solidFill>
              <a:latin typeface="Calibri"/>
            </a:endParaRPr>
          </a:p>
        </p:txBody>
      </p:sp>
      <p:sp>
        <p:nvSpPr>
          <p:cNvPr id="12" name="Title 1"/>
          <p:cNvSpPr>
            <a:spLocks noGrp="1"/>
          </p:cNvSpPr>
          <p:nvPr>
            <p:ph type="title"/>
          </p:nvPr>
        </p:nvSpPr>
        <p:spPr>
          <a:xfrm>
            <a:off x="243134" y="-41526"/>
            <a:ext cx="7877175" cy="857250"/>
          </a:xfrm>
        </p:spPr>
        <p:txBody>
          <a:bodyPr>
            <a:noAutofit/>
          </a:bodyPr>
          <a:lstStyle/>
          <a:p>
            <a:pPr algn="l"/>
            <a:r>
              <a:rPr lang="en-US" sz="2400" dirty="0" smtClean="0">
                <a:solidFill>
                  <a:srgbClr val="FFFFFF"/>
                </a:solidFill>
                <a:latin typeface="Arial"/>
                <a:cs typeface="Arial"/>
              </a:rPr>
              <a:t>IBM and Xamarin Partnership</a:t>
            </a:r>
            <a:endParaRPr lang="en-US" sz="2400" dirty="0">
              <a:solidFill>
                <a:srgbClr val="FFFFFF"/>
              </a:solidFill>
              <a:latin typeface="Arial"/>
              <a:cs typeface="Arial"/>
            </a:endParaRPr>
          </a:p>
        </p:txBody>
      </p:sp>
      <p:pic>
        <p:nvPicPr>
          <p:cNvPr id="4" name="Picture 3" descr="Screen Shot 2014-11-21 at 11.39.4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46" y="581733"/>
            <a:ext cx="9144000" cy="4660873"/>
          </a:xfrm>
          <a:prstGeom prst="rect">
            <a:avLst/>
          </a:prstGeom>
        </p:spPr>
      </p:pic>
      <p:cxnSp>
        <p:nvCxnSpPr>
          <p:cNvPr id="8" name="Straight Connector 7"/>
          <p:cNvCxnSpPr/>
          <p:nvPr/>
        </p:nvCxnSpPr>
        <p:spPr>
          <a:xfrm>
            <a:off x="352022" y="733219"/>
            <a:ext cx="8370219" cy="0"/>
          </a:xfrm>
          <a:prstGeom prst="line">
            <a:avLst/>
          </a:prstGeom>
          <a:noFill/>
          <a:ln w="6350" cap="flat" cmpd="sng">
            <a:solidFill>
              <a:srgbClr val="B4BCB7"/>
            </a:solidFill>
            <a:prstDash val="solid"/>
            <a:miter lim="400000"/>
          </a:ln>
          <a:effectLst/>
        </p:spPr>
        <p:style>
          <a:lnRef idx="0">
            <a:scrgbClr r="0" g="0" b="0"/>
          </a:lnRef>
          <a:fillRef idx="0">
            <a:scrgbClr r="0" g="0" b="0"/>
          </a:fillRef>
          <a:effectRef idx="0">
            <a:scrgbClr r="0" g="0" b="0"/>
          </a:effectRef>
          <a:fontRef idx="none"/>
        </p:style>
      </p:cxnSp>
      <p:grpSp>
        <p:nvGrpSpPr>
          <p:cNvPr id="9" name="Group 8"/>
          <p:cNvGrpSpPr/>
          <p:nvPr/>
        </p:nvGrpSpPr>
        <p:grpSpPr>
          <a:xfrm>
            <a:off x="6458455" y="234844"/>
            <a:ext cx="2248880" cy="296346"/>
            <a:chOff x="6492317" y="4526758"/>
            <a:chExt cx="2248880" cy="296346"/>
          </a:xfrm>
        </p:grpSpPr>
        <p:pic>
          <p:nvPicPr>
            <p:cNvPr id="10" name="Picture 9"/>
            <p:cNvPicPr>
              <a:picLocks noChangeAspect="1"/>
            </p:cNvPicPr>
            <p:nvPr userDrawn="1"/>
          </p:nvPicPr>
          <p:blipFill>
            <a:blip r:embed="rId5"/>
            <a:stretch>
              <a:fillRect/>
            </a:stretch>
          </p:blipFill>
          <p:spPr>
            <a:xfrm>
              <a:off x="6492317" y="4551942"/>
              <a:ext cx="1188942" cy="271162"/>
            </a:xfrm>
            <a:prstGeom prst="rect">
              <a:avLst/>
            </a:prstGeom>
          </p:spPr>
        </p:pic>
        <p:pic>
          <p:nvPicPr>
            <p:cNvPr id="14" name="Picture 13" descr="1412636733_ibm.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090467" y="4551942"/>
              <a:ext cx="650730" cy="262736"/>
            </a:xfrm>
            <a:prstGeom prst="rect">
              <a:avLst/>
            </a:prstGeom>
          </p:spPr>
        </p:pic>
        <p:sp>
          <p:nvSpPr>
            <p:cNvPr id="16" name="Shape 33"/>
            <p:cNvSpPr txBox="1">
              <a:spLocks/>
            </p:cNvSpPr>
            <p:nvPr userDrawn="1"/>
          </p:nvSpPr>
          <p:spPr>
            <a:xfrm>
              <a:off x="7671836" y="4526758"/>
              <a:ext cx="418631" cy="25948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000" kern="1200">
                  <a:solidFill>
                    <a:schemeClr val="tx1"/>
                  </a:solidFill>
                  <a:latin typeface="+mn-lt"/>
                  <a:ea typeface="+mn-ea"/>
                  <a:cs typeface="+mn-cs"/>
                  <a:sym typeface="Segoe UI"/>
                </a:defRPr>
              </a:lvl1pPr>
            </a:lstStyle>
            <a:p>
              <a:pPr>
                <a:defRPr sz="1800">
                  <a:solidFill>
                    <a:srgbClr val="000000"/>
                  </a:solidFill>
                </a:defRPr>
              </a:pPr>
              <a:r>
                <a:rPr lang="en-US" sz="2000" dirty="0" smtClean="0">
                  <a:solidFill>
                    <a:srgbClr val="FFFFFF"/>
                  </a:solidFill>
                </a:rPr>
                <a:t>+</a:t>
              </a:r>
              <a:endParaRPr lang="en-US" sz="2000" dirty="0">
                <a:solidFill>
                  <a:srgbClr val="FFFFFF"/>
                </a:solidFill>
              </a:endParaRPr>
            </a:p>
          </p:txBody>
        </p:sp>
      </p:grpSp>
      <p:grpSp>
        <p:nvGrpSpPr>
          <p:cNvPr id="2" name="Group 1"/>
          <p:cNvGrpSpPr/>
          <p:nvPr/>
        </p:nvGrpSpPr>
        <p:grpSpPr>
          <a:xfrm>
            <a:off x="2610713" y="4600456"/>
            <a:ext cx="6335573" cy="456460"/>
            <a:chOff x="1302401" y="790456"/>
            <a:chExt cx="6335573" cy="456460"/>
          </a:xfrm>
        </p:grpSpPr>
        <p:sp>
          <p:nvSpPr>
            <p:cNvPr id="20" name="Rounded Rectangle 19"/>
            <p:cNvSpPr/>
            <p:nvPr/>
          </p:nvSpPr>
          <p:spPr>
            <a:xfrm>
              <a:off x="1302401" y="790456"/>
              <a:ext cx="3600199" cy="426453"/>
            </a:xfrm>
            <a:prstGeom prst="roundRect">
              <a:avLst>
                <a:gd name="adj" fmla="val 50000"/>
              </a:avLst>
            </a:prstGeom>
            <a:solidFill>
              <a:srgbClr val="3C90D1"/>
            </a:solidFill>
            <a:ln>
              <a:solidFill>
                <a:srgbClr val="152F4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p:cNvGrpSpPr/>
            <p:nvPr/>
          </p:nvGrpSpPr>
          <p:grpSpPr>
            <a:xfrm>
              <a:off x="1649353" y="820463"/>
              <a:ext cx="5988621" cy="426453"/>
              <a:chOff x="1788273" y="4089210"/>
              <a:chExt cx="5988621" cy="426453"/>
            </a:xfrm>
          </p:grpSpPr>
          <p:sp>
            <p:nvSpPr>
              <p:cNvPr id="17" name="Rounded Rectangle 16"/>
              <p:cNvSpPr/>
              <p:nvPr/>
            </p:nvSpPr>
            <p:spPr>
              <a:xfrm>
                <a:off x="5395644" y="4089210"/>
                <a:ext cx="2381250" cy="426453"/>
              </a:xfrm>
              <a:prstGeom prst="roundRect">
                <a:avLst>
                  <a:gd name="adj" fmla="val 50000"/>
                </a:avLst>
              </a:prstGeom>
              <a:solidFill>
                <a:srgbClr val="B03AA6"/>
              </a:solidFill>
              <a:ln>
                <a:solidFill>
                  <a:srgbClr val="152F4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788273" y="4108164"/>
                <a:ext cx="2992826" cy="338554"/>
              </a:xfrm>
              <a:prstGeom prst="rect">
                <a:avLst/>
              </a:prstGeom>
            </p:spPr>
            <p:txBody>
              <a:bodyPr wrap="none">
                <a:spAutoFit/>
              </a:bodyPr>
              <a:lstStyle/>
              <a:p>
                <a:r>
                  <a:rPr lang="en-US" sz="1600" dirty="0">
                    <a:solidFill>
                      <a:srgbClr val="FFFFFF"/>
                    </a:solidFill>
                    <a:latin typeface="Arial"/>
                    <a:cs typeface="Arial"/>
                  </a:rPr>
                  <a:t>Contact us: </a:t>
                </a:r>
                <a:r>
                  <a:rPr lang="en-US" sz="1600" dirty="0" err="1">
                    <a:solidFill>
                      <a:srgbClr val="FFFFFF"/>
                    </a:solidFill>
                    <a:latin typeface="Arial"/>
                    <a:cs typeface="Arial"/>
                  </a:rPr>
                  <a:t>ibm@xamarin.com</a:t>
                </a:r>
                <a:endParaRPr lang="en-US" sz="1600" dirty="0">
                  <a:solidFill>
                    <a:srgbClr val="FFFFFF"/>
                  </a:solidFill>
                  <a:latin typeface="Arial"/>
                  <a:cs typeface="Arial"/>
                </a:endParaRPr>
              </a:p>
            </p:txBody>
          </p:sp>
          <p:sp>
            <p:nvSpPr>
              <p:cNvPr id="19" name="Rectangle 18"/>
              <p:cNvSpPr/>
              <p:nvPr/>
            </p:nvSpPr>
            <p:spPr>
              <a:xfrm>
                <a:off x="5612379" y="4126936"/>
                <a:ext cx="2049835" cy="307777"/>
              </a:xfrm>
              <a:prstGeom prst="rect">
                <a:avLst/>
              </a:prstGeom>
            </p:spPr>
            <p:txBody>
              <a:bodyPr wrap="none">
                <a:spAutoFit/>
              </a:bodyPr>
              <a:lstStyle/>
              <a:p>
                <a:r>
                  <a:rPr lang="en-US" sz="1400" dirty="0" smtClean="0">
                    <a:solidFill>
                      <a:srgbClr val="FFFFFF"/>
                    </a:solidFill>
                    <a:latin typeface="Arial"/>
                    <a:cs typeface="Arial"/>
                  </a:rPr>
                  <a:t>Visit: </a:t>
                </a:r>
                <a:r>
                  <a:rPr lang="en-US" sz="1400" dirty="0" err="1" smtClean="0">
                    <a:solidFill>
                      <a:srgbClr val="FFFFFF"/>
                    </a:solidFill>
                    <a:latin typeface="Arial"/>
                    <a:cs typeface="Arial"/>
                  </a:rPr>
                  <a:t>xamarin.com</a:t>
                </a:r>
                <a:r>
                  <a:rPr lang="en-US" sz="1400" dirty="0">
                    <a:solidFill>
                      <a:srgbClr val="FFFFFF"/>
                    </a:solidFill>
                    <a:latin typeface="Arial"/>
                    <a:cs typeface="Arial"/>
                  </a:rPr>
                  <a:t>/</a:t>
                </a:r>
                <a:r>
                  <a:rPr lang="en-US" sz="1400" dirty="0" err="1">
                    <a:solidFill>
                      <a:srgbClr val="FFFFFF"/>
                    </a:solidFill>
                    <a:latin typeface="Arial"/>
                    <a:cs typeface="Arial"/>
                  </a:rPr>
                  <a:t>ibm</a:t>
                </a:r>
                <a:endParaRPr lang="en-US" sz="1400" dirty="0">
                  <a:solidFill>
                    <a:srgbClr val="FFFFFF"/>
                  </a:solidFill>
                  <a:latin typeface="Arial"/>
                  <a:cs typeface="Arial"/>
                </a:endParaRPr>
              </a:p>
            </p:txBody>
          </p:sp>
        </p:grpSp>
      </p:grpSp>
    </p:spTree>
    <p:extLst>
      <p:ext uri="{BB962C8B-B14F-4D97-AF65-F5344CB8AC3E}">
        <p14:creationId xmlns:p14="http://schemas.microsoft.com/office/powerpoint/2010/main" val="118649324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 name="Rectangle 26"/>
          <p:cNvSpPr/>
          <p:nvPr/>
        </p:nvSpPr>
        <p:spPr>
          <a:xfrm>
            <a:off x="2435872" y="733219"/>
            <a:ext cx="6786322" cy="4628831"/>
          </a:xfrm>
          <a:prstGeom prst="rect">
            <a:avLst/>
          </a:prstGeom>
          <a:solidFill>
            <a:srgbClr val="B03AA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p:cNvSpPr/>
          <p:nvPr/>
        </p:nvSpPr>
        <p:spPr>
          <a:xfrm>
            <a:off x="-1" y="733219"/>
            <a:ext cx="2435873" cy="4628831"/>
          </a:xfrm>
          <a:prstGeom prst="rect">
            <a:avLst/>
          </a:prstGeom>
          <a:solidFill>
            <a:srgbClr val="3C90D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itle 479"/>
          <p:cNvSpPr>
            <a:spLocks noGrp="1"/>
          </p:cNvSpPr>
          <p:nvPr>
            <p:ph type="title"/>
          </p:nvPr>
        </p:nvSpPr>
        <p:spPr>
          <a:xfrm>
            <a:off x="255890" y="-37489"/>
            <a:ext cx="7877175" cy="857250"/>
          </a:xfrm>
        </p:spPr>
        <p:txBody>
          <a:bodyPr>
            <a:normAutofit/>
          </a:bodyPr>
          <a:lstStyle/>
          <a:p>
            <a:pPr algn="l"/>
            <a:r>
              <a:rPr lang="en-US" sz="2400" dirty="0" smtClean="0">
                <a:solidFill>
                  <a:schemeClr val="bg1"/>
                </a:solidFill>
                <a:latin typeface="Arial"/>
                <a:cs typeface="Arial"/>
              </a:rPr>
              <a:t>Enterprise Mobile </a:t>
            </a:r>
            <a:r>
              <a:rPr lang="en-US" sz="2400" dirty="0">
                <a:solidFill>
                  <a:srgbClr val="FFFFFF"/>
                </a:solidFill>
                <a:latin typeface="Arial"/>
                <a:cs typeface="Arial"/>
              </a:rPr>
              <a:t>Maturity</a:t>
            </a:r>
          </a:p>
        </p:txBody>
      </p:sp>
      <p:grpSp>
        <p:nvGrpSpPr>
          <p:cNvPr id="8" name="Group 7"/>
          <p:cNvGrpSpPr/>
          <p:nvPr/>
        </p:nvGrpSpPr>
        <p:grpSpPr>
          <a:xfrm>
            <a:off x="6473361" y="243270"/>
            <a:ext cx="2248880" cy="296346"/>
            <a:chOff x="6492317" y="4526758"/>
            <a:chExt cx="2248880" cy="296346"/>
          </a:xfrm>
        </p:grpSpPr>
        <p:pic>
          <p:nvPicPr>
            <p:cNvPr id="9" name="Picture 8"/>
            <p:cNvPicPr>
              <a:picLocks noChangeAspect="1"/>
            </p:cNvPicPr>
            <p:nvPr userDrawn="1"/>
          </p:nvPicPr>
          <p:blipFill>
            <a:blip r:embed="rId2"/>
            <a:stretch>
              <a:fillRect/>
            </a:stretch>
          </p:blipFill>
          <p:spPr>
            <a:xfrm>
              <a:off x="6492317" y="4551942"/>
              <a:ext cx="1188942" cy="271162"/>
            </a:xfrm>
            <a:prstGeom prst="rect">
              <a:avLst/>
            </a:prstGeom>
          </p:spPr>
        </p:pic>
        <p:pic>
          <p:nvPicPr>
            <p:cNvPr id="10" name="Picture 9" descr="1412636733_ib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90467" y="4551942"/>
              <a:ext cx="650730" cy="262736"/>
            </a:xfrm>
            <a:prstGeom prst="rect">
              <a:avLst/>
            </a:prstGeom>
          </p:spPr>
        </p:pic>
        <p:sp>
          <p:nvSpPr>
            <p:cNvPr id="11" name="Shape 33"/>
            <p:cNvSpPr txBox="1">
              <a:spLocks/>
            </p:cNvSpPr>
            <p:nvPr userDrawn="1"/>
          </p:nvSpPr>
          <p:spPr>
            <a:xfrm>
              <a:off x="7671836" y="4526758"/>
              <a:ext cx="418631" cy="25948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000" kern="1200">
                  <a:solidFill>
                    <a:schemeClr val="tx1"/>
                  </a:solidFill>
                  <a:latin typeface="+mn-lt"/>
                  <a:ea typeface="+mn-ea"/>
                  <a:cs typeface="+mn-cs"/>
                  <a:sym typeface="Segoe UI"/>
                </a:defRPr>
              </a:lvl1pPr>
            </a:lstStyle>
            <a:p>
              <a:pPr>
                <a:defRPr sz="1800">
                  <a:solidFill>
                    <a:srgbClr val="000000"/>
                  </a:solidFill>
                </a:defRPr>
              </a:pPr>
              <a:r>
                <a:rPr lang="en-US" sz="2000" dirty="0" smtClean="0">
                  <a:solidFill>
                    <a:srgbClr val="FFFFFF"/>
                  </a:solidFill>
                </a:rPr>
                <a:t>+</a:t>
              </a:r>
              <a:endParaRPr lang="en-US" sz="2000" dirty="0">
                <a:solidFill>
                  <a:srgbClr val="FFFFFF"/>
                </a:solidFill>
              </a:endParaRPr>
            </a:p>
          </p:txBody>
        </p:sp>
      </p:grpSp>
      <p:grpSp>
        <p:nvGrpSpPr>
          <p:cNvPr id="16" name="Group 15"/>
          <p:cNvGrpSpPr/>
          <p:nvPr/>
        </p:nvGrpSpPr>
        <p:grpSpPr>
          <a:xfrm>
            <a:off x="18956" y="1272007"/>
            <a:ext cx="2110755" cy="3443784"/>
            <a:chOff x="1762927" y="243270"/>
            <a:chExt cx="3486039" cy="5687617"/>
          </a:xfrm>
        </p:grpSpPr>
        <p:pic>
          <p:nvPicPr>
            <p:cNvPr id="14" name="Picture 13" descr="Nexus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2927" y="243270"/>
              <a:ext cx="3486039" cy="5687617"/>
            </a:xfrm>
            <a:prstGeom prst="rect">
              <a:avLst/>
            </a:prstGeom>
          </p:spPr>
        </p:pic>
        <p:pic>
          <p:nvPicPr>
            <p:cNvPr id="15" name="Picture 14" descr="crm android 2013-12-16-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4715" y="1231975"/>
              <a:ext cx="2268496" cy="3705406"/>
            </a:xfrm>
            <a:prstGeom prst="rect">
              <a:avLst/>
            </a:prstGeom>
          </p:spPr>
        </p:pic>
      </p:grpSp>
      <p:grpSp>
        <p:nvGrpSpPr>
          <p:cNvPr id="18" name="Group 17"/>
          <p:cNvGrpSpPr/>
          <p:nvPr/>
        </p:nvGrpSpPr>
        <p:grpSpPr>
          <a:xfrm>
            <a:off x="5859223" y="998047"/>
            <a:ext cx="2378836" cy="3512148"/>
            <a:chOff x="4341139" y="1197061"/>
            <a:chExt cx="2198751" cy="3246268"/>
          </a:xfrm>
        </p:grpSpPr>
        <p:pic>
          <p:nvPicPr>
            <p:cNvPr id="13" name="Picture 12" descr="iPad mini silverhorizonta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3817381" y="1720819"/>
              <a:ext cx="3246268" cy="2198751"/>
            </a:xfrm>
            <a:prstGeom prst="rect">
              <a:avLst/>
            </a:prstGeom>
          </p:spPr>
        </p:pic>
        <p:pic>
          <p:nvPicPr>
            <p:cNvPr id="17" name="Picture 16" descr="crm ipad dark 2013-12-11-a.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68596" y="1502839"/>
              <a:ext cx="1964657" cy="2619543"/>
            </a:xfrm>
            <a:prstGeom prst="rect">
              <a:avLst/>
            </a:prstGeom>
          </p:spPr>
        </p:pic>
      </p:grpSp>
      <p:grpSp>
        <p:nvGrpSpPr>
          <p:cNvPr id="24" name="Group 23"/>
          <p:cNvGrpSpPr/>
          <p:nvPr/>
        </p:nvGrpSpPr>
        <p:grpSpPr>
          <a:xfrm>
            <a:off x="6992805" y="2011774"/>
            <a:ext cx="2046937" cy="3071200"/>
            <a:chOff x="4107316" y="1328870"/>
            <a:chExt cx="2046937" cy="3071200"/>
          </a:xfrm>
        </p:grpSpPr>
        <p:pic>
          <p:nvPicPr>
            <p:cNvPr id="22" name="Picture 21" descr="Nexus 7.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07316" y="1328870"/>
              <a:ext cx="2046937" cy="3071200"/>
            </a:xfrm>
            <a:prstGeom prst="rect">
              <a:avLst/>
            </a:prstGeom>
          </p:spPr>
        </p:pic>
        <p:pic>
          <p:nvPicPr>
            <p:cNvPr id="23" name="Picture 22" descr="crm android 2013-12-16-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4831" y="1847669"/>
              <a:ext cx="1285467" cy="2056747"/>
            </a:xfrm>
            <a:prstGeom prst="rect">
              <a:avLst/>
            </a:prstGeom>
          </p:spPr>
        </p:pic>
      </p:grpSp>
      <p:grpSp>
        <p:nvGrpSpPr>
          <p:cNvPr id="21" name="Group 20"/>
          <p:cNvGrpSpPr/>
          <p:nvPr/>
        </p:nvGrpSpPr>
        <p:grpSpPr>
          <a:xfrm>
            <a:off x="2565902" y="2312332"/>
            <a:ext cx="4739307" cy="2898419"/>
            <a:chOff x="3481974" y="1904825"/>
            <a:chExt cx="4894264" cy="2993186"/>
          </a:xfrm>
        </p:grpSpPr>
        <p:pic>
          <p:nvPicPr>
            <p:cNvPr id="19" name="Picture 18" descr="windows-8-tablet.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81974" y="1904825"/>
              <a:ext cx="4894264" cy="2993186"/>
            </a:xfrm>
            <a:prstGeom prst="rect">
              <a:avLst/>
            </a:prstGeom>
          </p:spPr>
        </p:pic>
        <p:pic>
          <p:nvPicPr>
            <p:cNvPr id="20" name="Picture 19" descr="crm windows 2013-12-16-a.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93671" y="2480686"/>
              <a:ext cx="3279333" cy="1843724"/>
            </a:xfrm>
            <a:prstGeom prst="rect">
              <a:avLst/>
            </a:prstGeom>
          </p:spPr>
        </p:pic>
      </p:grpSp>
      <p:sp>
        <p:nvSpPr>
          <p:cNvPr id="26" name="Right Arrow 25"/>
          <p:cNvSpPr/>
          <p:nvPr/>
        </p:nvSpPr>
        <p:spPr>
          <a:xfrm>
            <a:off x="2082320" y="1592092"/>
            <a:ext cx="836935" cy="2800557"/>
          </a:xfrm>
          <a:prstGeom prst="rightArrow">
            <a:avLst>
              <a:gd name="adj1" fmla="val 53434"/>
              <a:gd name="adj2" fmla="val 57927"/>
            </a:avLst>
          </a:prstGeom>
          <a:solidFill>
            <a:srgbClr val="152F4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Rectangle 27"/>
          <p:cNvSpPr/>
          <p:nvPr/>
        </p:nvSpPr>
        <p:spPr>
          <a:xfrm>
            <a:off x="3061429" y="1045431"/>
            <a:ext cx="2916734" cy="1323439"/>
          </a:xfrm>
          <a:prstGeom prst="rect">
            <a:avLst/>
          </a:prstGeom>
        </p:spPr>
        <p:txBody>
          <a:bodyPr wrap="square">
            <a:spAutoFit/>
          </a:bodyPr>
          <a:lstStyle/>
          <a:p>
            <a:r>
              <a:rPr lang="en-US" sz="2000" dirty="0">
                <a:solidFill>
                  <a:srgbClr val="FFFFFF"/>
                </a:solidFill>
                <a:latin typeface="Arial"/>
                <a:cs typeface="Arial"/>
              </a:rPr>
              <a:t>Increasing development, </a:t>
            </a:r>
            <a:r>
              <a:rPr lang="en-US" sz="2000" dirty="0" smtClean="0">
                <a:solidFill>
                  <a:srgbClr val="FFFFFF"/>
                </a:solidFill>
                <a:latin typeface="Arial"/>
                <a:cs typeface="Arial"/>
              </a:rPr>
              <a:t>security </a:t>
            </a:r>
            <a:r>
              <a:rPr lang="en-US" sz="2000" dirty="0">
                <a:solidFill>
                  <a:srgbClr val="FFFFFF"/>
                </a:solidFill>
                <a:latin typeface="Arial"/>
                <a:cs typeface="Arial"/>
              </a:rPr>
              <a:t>and maintenance complexity</a:t>
            </a:r>
          </a:p>
        </p:txBody>
      </p:sp>
    </p:spTree>
    <p:extLst>
      <p:ext uri="{BB962C8B-B14F-4D97-AF65-F5344CB8AC3E}">
        <p14:creationId xmlns:p14="http://schemas.microsoft.com/office/powerpoint/2010/main" val="166969785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Straight Connector 44"/>
          <p:cNvCxnSpPr/>
          <p:nvPr/>
        </p:nvCxnSpPr>
        <p:spPr>
          <a:xfrm flipV="1">
            <a:off x="255890" y="4071938"/>
            <a:ext cx="2228548" cy="603250"/>
          </a:xfrm>
          <a:prstGeom prst="line">
            <a:avLst/>
          </a:prstGeom>
          <a:ln w="38100" cmpd="sng">
            <a:solidFill>
              <a:srgbClr val="B03AA6"/>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H="1">
            <a:off x="2484438" y="2324185"/>
            <a:ext cx="2849562" cy="1747753"/>
          </a:xfrm>
          <a:prstGeom prst="line">
            <a:avLst/>
          </a:prstGeom>
          <a:ln w="38100" cmpd="sng">
            <a:solidFill>
              <a:srgbClr val="B03AA6"/>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H="1">
            <a:off x="5334000" y="998046"/>
            <a:ext cx="3321787" cy="1326140"/>
          </a:xfrm>
          <a:prstGeom prst="line">
            <a:avLst/>
          </a:prstGeom>
          <a:ln w="38100" cmpd="sng">
            <a:solidFill>
              <a:srgbClr val="B03AA6"/>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869584" y="819769"/>
            <a:ext cx="0" cy="3931920"/>
          </a:xfrm>
          <a:prstGeom prst="line">
            <a:avLst/>
          </a:prstGeom>
          <a:ln w="3175" cmpd="sng"/>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1540730" y="819769"/>
            <a:ext cx="0" cy="3931920"/>
          </a:xfrm>
          <a:prstGeom prst="line">
            <a:avLst/>
          </a:prstGeom>
          <a:ln w="3175" cmpd="sng"/>
        </p:spPr>
        <p:style>
          <a:lnRef idx="2">
            <a:schemeClr val="accent1"/>
          </a:lnRef>
          <a:fillRef idx="0">
            <a:schemeClr val="accent1"/>
          </a:fillRef>
          <a:effectRef idx="1">
            <a:schemeClr val="accent1"/>
          </a:effectRef>
          <a:fontRef idx="minor">
            <a:schemeClr val="tx1"/>
          </a:fontRef>
        </p:style>
      </p:cxnSp>
      <p:sp>
        <p:nvSpPr>
          <p:cNvPr id="6" name="Title 479"/>
          <p:cNvSpPr>
            <a:spLocks noGrp="1"/>
          </p:cNvSpPr>
          <p:nvPr>
            <p:ph type="title"/>
          </p:nvPr>
        </p:nvSpPr>
        <p:spPr>
          <a:xfrm>
            <a:off x="255890" y="-37489"/>
            <a:ext cx="7877175" cy="857250"/>
          </a:xfrm>
        </p:spPr>
        <p:txBody>
          <a:bodyPr>
            <a:normAutofit/>
          </a:bodyPr>
          <a:lstStyle/>
          <a:p>
            <a:pPr algn="l"/>
            <a:r>
              <a:rPr lang="en-US" sz="2400" dirty="0" smtClean="0">
                <a:solidFill>
                  <a:schemeClr val="bg1"/>
                </a:solidFill>
                <a:latin typeface="Arial"/>
                <a:cs typeface="Arial"/>
              </a:rPr>
              <a:t>Enterprise Mobile </a:t>
            </a:r>
            <a:r>
              <a:rPr lang="en-US" sz="2400" dirty="0">
                <a:solidFill>
                  <a:srgbClr val="FFFFFF"/>
                </a:solidFill>
                <a:latin typeface="Arial"/>
                <a:cs typeface="Arial"/>
              </a:rPr>
              <a:t>Maturity</a:t>
            </a:r>
          </a:p>
        </p:txBody>
      </p:sp>
      <p:grpSp>
        <p:nvGrpSpPr>
          <p:cNvPr id="8" name="Group 7"/>
          <p:cNvGrpSpPr/>
          <p:nvPr/>
        </p:nvGrpSpPr>
        <p:grpSpPr>
          <a:xfrm>
            <a:off x="6473361" y="243270"/>
            <a:ext cx="2248880" cy="296346"/>
            <a:chOff x="6492317" y="4526758"/>
            <a:chExt cx="2248880" cy="296346"/>
          </a:xfrm>
        </p:grpSpPr>
        <p:pic>
          <p:nvPicPr>
            <p:cNvPr id="9" name="Picture 8"/>
            <p:cNvPicPr>
              <a:picLocks noChangeAspect="1"/>
            </p:cNvPicPr>
            <p:nvPr userDrawn="1"/>
          </p:nvPicPr>
          <p:blipFill>
            <a:blip r:embed="rId2"/>
            <a:stretch>
              <a:fillRect/>
            </a:stretch>
          </p:blipFill>
          <p:spPr>
            <a:xfrm>
              <a:off x="6492317" y="4551942"/>
              <a:ext cx="1188942" cy="271162"/>
            </a:xfrm>
            <a:prstGeom prst="rect">
              <a:avLst/>
            </a:prstGeom>
          </p:spPr>
        </p:pic>
        <p:pic>
          <p:nvPicPr>
            <p:cNvPr id="10" name="Picture 9" descr="1412636733_ib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90467" y="4551942"/>
              <a:ext cx="650730" cy="262736"/>
            </a:xfrm>
            <a:prstGeom prst="rect">
              <a:avLst/>
            </a:prstGeom>
          </p:spPr>
        </p:pic>
        <p:sp>
          <p:nvSpPr>
            <p:cNvPr id="11" name="Shape 33"/>
            <p:cNvSpPr txBox="1">
              <a:spLocks/>
            </p:cNvSpPr>
            <p:nvPr userDrawn="1"/>
          </p:nvSpPr>
          <p:spPr>
            <a:xfrm>
              <a:off x="7671836" y="4526758"/>
              <a:ext cx="418631" cy="25948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000" kern="1200">
                  <a:solidFill>
                    <a:schemeClr val="tx1"/>
                  </a:solidFill>
                  <a:latin typeface="+mn-lt"/>
                  <a:ea typeface="+mn-ea"/>
                  <a:cs typeface="+mn-cs"/>
                  <a:sym typeface="Segoe UI"/>
                </a:defRPr>
              </a:lvl1pPr>
            </a:lstStyle>
            <a:p>
              <a:pPr>
                <a:defRPr sz="1800">
                  <a:solidFill>
                    <a:srgbClr val="000000"/>
                  </a:solidFill>
                </a:defRPr>
              </a:pPr>
              <a:r>
                <a:rPr lang="en-US" sz="2000" dirty="0" smtClean="0">
                  <a:solidFill>
                    <a:srgbClr val="FFFFFF"/>
                  </a:solidFill>
                </a:rPr>
                <a:t>+</a:t>
              </a:r>
              <a:endParaRPr lang="en-US" sz="2000" dirty="0">
                <a:solidFill>
                  <a:srgbClr val="FFFFFF"/>
                </a:solidFill>
              </a:endParaRPr>
            </a:p>
          </p:txBody>
        </p:sp>
      </p:grpSp>
      <p:grpSp>
        <p:nvGrpSpPr>
          <p:cNvPr id="16" name="Group 15"/>
          <p:cNvGrpSpPr/>
          <p:nvPr/>
        </p:nvGrpSpPr>
        <p:grpSpPr>
          <a:xfrm>
            <a:off x="344393" y="2464203"/>
            <a:ext cx="1269369" cy="2346921"/>
            <a:chOff x="1762927" y="243270"/>
            <a:chExt cx="3486039" cy="5687617"/>
          </a:xfrm>
        </p:grpSpPr>
        <p:pic>
          <p:nvPicPr>
            <p:cNvPr id="14" name="Picture 13" descr="Nexus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2927" y="243270"/>
              <a:ext cx="3486039" cy="5687617"/>
            </a:xfrm>
            <a:prstGeom prst="rect">
              <a:avLst/>
            </a:prstGeom>
          </p:spPr>
        </p:pic>
        <p:pic>
          <p:nvPicPr>
            <p:cNvPr id="15" name="Picture 14" descr="crm android 2013-12-16-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4715" y="1231975"/>
              <a:ext cx="2268496" cy="3705406"/>
            </a:xfrm>
            <a:prstGeom prst="rect">
              <a:avLst/>
            </a:prstGeom>
          </p:spPr>
        </p:pic>
      </p:grpSp>
      <p:cxnSp>
        <p:nvCxnSpPr>
          <p:cNvPr id="3" name="Straight Connector 2"/>
          <p:cNvCxnSpPr/>
          <p:nvPr/>
        </p:nvCxnSpPr>
        <p:spPr>
          <a:xfrm>
            <a:off x="198438" y="819761"/>
            <a:ext cx="0" cy="4157052"/>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2211876" y="819769"/>
            <a:ext cx="0" cy="3931920"/>
          </a:xfrm>
          <a:prstGeom prst="line">
            <a:avLst/>
          </a:prstGeom>
          <a:ln w="3175" cmpd="sng"/>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2883022" y="819769"/>
            <a:ext cx="0" cy="3931920"/>
          </a:xfrm>
          <a:prstGeom prst="line">
            <a:avLst/>
          </a:prstGeom>
          <a:ln w="3175" cmpd="sng"/>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3554168" y="819769"/>
            <a:ext cx="0" cy="3931920"/>
          </a:xfrm>
          <a:prstGeom prst="line">
            <a:avLst/>
          </a:prstGeom>
          <a:ln w="3175" cmpd="sng"/>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4225314" y="819769"/>
            <a:ext cx="0" cy="3931920"/>
          </a:xfrm>
          <a:prstGeom prst="line">
            <a:avLst/>
          </a:prstGeom>
          <a:ln w="3175" cmpd="sng"/>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4896460" y="819769"/>
            <a:ext cx="0" cy="3931920"/>
          </a:xfrm>
          <a:prstGeom prst="line">
            <a:avLst/>
          </a:prstGeom>
          <a:ln w="3175" cmpd="sng"/>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5567606" y="819769"/>
            <a:ext cx="0" cy="3931920"/>
          </a:xfrm>
          <a:prstGeom prst="line">
            <a:avLst/>
          </a:prstGeom>
          <a:ln w="3175" cmpd="sng"/>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238752" y="819769"/>
            <a:ext cx="0" cy="3931920"/>
          </a:xfrm>
          <a:prstGeom prst="line">
            <a:avLst/>
          </a:prstGeom>
          <a:ln w="3175" cmpd="sng"/>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6909898" y="819769"/>
            <a:ext cx="0" cy="3931920"/>
          </a:xfrm>
          <a:prstGeom prst="line">
            <a:avLst/>
          </a:prstGeom>
          <a:ln w="3175" cmpd="sng"/>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7581044" y="819769"/>
            <a:ext cx="0" cy="3931920"/>
          </a:xfrm>
          <a:prstGeom prst="line">
            <a:avLst/>
          </a:prstGeom>
          <a:ln w="3175" cmpd="sng"/>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8252190" y="819769"/>
            <a:ext cx="0" cy="3931920"/>
          </a:xfrm>
          <a:prstGeom prst="line">
            <a:avLst/>
          </a:prstGeom>
          <a:ln w="3175" cmpd="sng"/>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8923338" y="819761"/>
            <a:ext cx="0" cy="4157052"/>
          </a:xfrm>
          <a:prstGeom prst="line">
            <a:avLst/>
          </a:prstGeom>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5859223" y="998047"/>
            <a:ext cx="2378836" cy="3512148"/>
            <a:chOff x="4341139" y="1197061"/>
            <a:chExt cx="2198751" cy="3246268"/>
          </a:xfrm>
        </p:grpSpPr>
        <p:pic>
          <p:nvPicPr>
            <p:cNvPr id="13" name="Picture 12" descr="iPad mini silverhorizonta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3817381" y="1720819"/>
              <a:ext cx="3246268" cy="2198751"/>
            </a:xfrm>
            <a:prstGeom prst="rect">
              <a:avLst/>
            </a:prstGeom>
          </p:spPr>
        </p:pic>
        <p:pic>
          <p:nvPicPr>
            <p:cNvPr id="17" name="Picture 16" descr="crm ipad dark 2013-12-11-a.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68596" y="1502839"/>
              <a:ext cx="1964657" cy="2619543"/>
            </a:xfrm>
            <a:prstGeom prst="rect">
              <a:avLst/>
            </a:prstGeom>
          </p:spPr>
        </p:pic>
      </p:grpSp>
      <p:grpSp>
        <p:nvGrpSpPr>
          <p:cNvPr id="24" name="Group 23"/>
          <p:cNvGrpSpPr/>
          <p:nvPr/>
        </p:nvGrpSpPr>
        <p:grpSpPr>
          <a:xfrm>
            <a:off x="6992805" y="1805386"/>
            <a:ext cx="2046937" cy="3071200"/>
            <a:chOff x="4107316" y="1328870"/>
            <a:chExt cx="2046937" cy="3071200"/>
          </a:xfrm>
        </p:grpSpPr>
        <p:pic>
          <p:nvPicPr>
            <p:cNvPr id="22" name="Picture 21" descr="Nexus 7.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07316" y="1328870"/>
              <a:ext cx="2046937" cy="3071200"/>
            </a:xfrm>
            <a:prstGeom prst="rect">
              <a:avLst/>
            </a:prstGeom>
          </p:spPr>
        </p:pic>
        <p:pic>
          <p:nvPicPr>
            <p:cNvPr id="23" name="Picture 22" descr="crm android 2013-12-16-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4831" y="1847669"/>
              <a:ext cx="1285467" cy="2056747"/>
            </a:xfrm>
            <a:prstGeom prst="rect">
              <a:avLst/>
            </a:prstGeom>
          </p:spPr>
        </p:pic>
      </p:grpSp>
      <p:grpSp>
        <p:nvGrpSpPr>
          <p:cNvPr id="21" name="Group 20"/>
          <p:cNvGrpSpPr/>
          <p:nvPr/>
        </p:nvGrpSpPr>
        <p:grpSpPr>
          <a:xfrm>
            <a:off x="2565902" y="2074192"/>
            <a:ext cx="4739307" cy="2898419"/>
            <a:chOff x="3481974" y="1904825"/>
            <a:chExt cx="4894264" cy="2993186"/>
          </a:xfrm>
        </p:grpSpPr>
        <p:pic>
          <p:nvPicPr>
            <p:cNvPr id="19" name="Picture 18" descr="windows-8-tablet.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81974" y="1904825"/>
              <a:ext cx="4894264" cy="2993186"/>
            </a:xfrm>
            <a:prstGeom prst="rect">
              <a:avLst/>
            </a:prstGeom>
          </p:spPr>
        </p:pic>
        <p:pic>
          <p:nvPicPr>
            <p:cNvPr id="20" name="Picture 19" descr="crm windows 2013-12-16-a.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93671" y="2480686"/>
              <a:ext cx="3279333" cy="1843724"/>
            </a:xfrm>
            <a:prstGeom prst="rect">
              <a:avLst/>
            </a:prstGeom>
          </p:spPr>
        </p:pic>
      </p:grpSp>
      <p:sp>
        <p:nvSpPr>
          <p:cNvPr id="28" name="Rectangle 27"/>
          <p:cNvSpPr/>
          <p:nvPr/>
        </p:nvSpPr>
        <p:spPr>
          <a:xfrm>
            <a:off x="2235690" y="989865"/>
            <a:ext cx="3534873" cy="1015663"/>
          </a:xfrm>
          <a:prstGeom prst="rect">
            <a:avLst/>
          </a:prstGeom>
          <a:solidFill>
            <a:srgbClr val="152F4E"/>
          </a:solidFill>
        </p:spPr>
        <p:txBody>
          <a:bodyPr wrap="square">
            <a:spAutoFit/>
          </a:bodyPr>
          <a:lstStyle/>
          <a:p>
            <a:r>
              <a:rPr lang="en-US" sz="2000" dirty="0" smtClean="0">
                <a:solidFill>
                  <a:srgbClr val="FFFFFF"/>
                </a:solidFill>
                <a:effectLst>
                  <a:outerShdw blurRad="50800" dist="38100" dir="2700000" algn="tl" rotWithShape="0">
                    <a:prstClr val="black">
                      <a:alpha val="40000"/>
                    </a:prstClr>
                  </a:outerShdw>
                </a:effectLst>
                <a:latin typeface="Arial"/>
                <a:cs typeface="Arial"/>
              </a:rPr>
              <a:t>Ever increasing </a:t>
            </a:r>
            <a:r>
              <a:rPr lang="en-US" sz="2000" dirty="0">
                <a:solidFill>
                  <a:srgbClr val="FFFFFF"/>
                </a:solidFill>
                <a:effectLst>
                  <a:outerShdw blurRad="50800" dist="38100" dir="2700000" algn="tl" rotWithShape="0">
                    <a:prstClr val="black">
                      <a:alpha val="40000"/>
                    </a:prstClr>
                  </a:outerShdw>
                </a:effectLst>
                <a:latin typeface="Arial"/>
                <a:cs typeface="Arial"/>
              </a:rPr>
              <a:t>development, </a:t>
            </a:r>
            <a:r>
              <a:rPr lang="en-US" sz="2000" dirty="0" smtClean="0">
                <a:solidFill>
                  <a:srgbClr val="FFFFFF"/>
                </a:solidFill>
                <a:effectLst>
                  <a:outerShdw blurRad="50800" dist="38100" dir="2700000" algn="tl" rotWithShape="0">
                    <a:prstClr val="black">
                      <a:alpha val="40000"/>
                    </a:prstClr>
                  </a:outerShdw>
                </a:effectLst>
                <a:latin typeface="Arial"/>
                <a:cs typeface="Arial"/>
              </a:rPr>
              <a:t>security </a:t>
            </a:r>
            <a:r>
              <a:rPr lang="en-US" sz="2000" dirty="0">
                <a:solidFill>
                  <a:srgbClr val="FFFFFF"/>
                </a:solidFill>
                <a:effectLst>
                  <a:outerShdw blurRad="50800" dist="38100" dir="2700000" algn="tl" rotWithShape="0">
                    <a:prstClr val="black">
                      <a:alpha val="40000"/>
                    </a:prstClr>
                  </a:outerShdw>
                </a:effectLst>
                <a:latin typeface="Arial"/>
                <a:cs typeface="Arial"/>
              </a:rPr>
              <a:t>and maintenance complexity</a:t>
            </a:r>
          </a:p>
        </p:txBody>
      </p:sp>
      <p:sp>
        <p:nvSpPr>
          <p:cNvPr id="4" name="TextBox 3"/>
          <p:cNvSpPr txBox="1"/>
          <p:nvPr/>
        </p:nvSpPr>
        <p:spPr>
          <a:xfrm>
            <a:off x="739677" y="4737765"/>
            <a:ext cx="548648" cy="307777"/>
          </a:xfrm>
          <a:prstGeom prst="rect">
            <a:avLst/>
          </a:prstGeom>
          <a:noFill/>
        </p:spPr>
        <p:txBody>
          <a:bodyPr wrap="none" rtlCol="0">
            <a:spAutoFit/>
          </a:bodyPr>
          <a:lstStyle/>
          <a:p>
            <a:r>
              <a:rPr lang="en-US" sz="1400" dirty="0" smtClean="0">
                <a:solidFill>
                  <a:srgbClr val="FFFFFF"/>
                </a:solidFill>
              </a:rPr>
              <a:t>2014</a:t>
            </a:r>
            <a:endParaRPr lang="en-US" sz="1400" dirty="0">
              <a:solidFill>
                <a:srgbClr val="FFFFFF"/>
              </a:solidFill>
            </a:endParaRPr>
          </a:p>
        </p:txBody>
      </p:sp>
      <p:sp>
        <p:nvSpPr>
          <p:cNvPr id="42" name="TextBox 41"/>
          <p:cNvSpPr txBox="1"/>
          <p:nvPr/>
        </p:nvSpPr>
        <p:spPr>
          <a:xfrm>
            <a:off x="4162047" y="4736276"/>
            <a:ext cx="548648" cy="307777"/>
          </a:xfrm>
          <a:prstGeom prst="rect">
            <a:avLst/>
          </a:prstGeom>
          <a:noFill/>
        </p:spPr>
        <p:txBody>
          <a:bodyPr wrap="none" rtlCol="0">
            <a:spAutoFit/>
          </a:bodyPr>
          <a:lstStyle/>
          <a:p>
            <a:r>
              <a:rPr lang="en-US" sz="1400" dirty="0" smtClean="0">
                <a:solidFill>
                  <a:srgbClr val="FFFFFF"/>
                </a:solidFill>
              </a:rPr>
              <a:t>2015</a:t>
            </a:r>
            <a:endParaRPr lang="en-US" sz="1400" dirty="0">
              <a:solidFill>
                <a:srgbClr val="FFFFFF"/>
              </a:solidFill>
            </a:endParaRPr>
          </a:p>
        </p:txBody>
      </p:sp>
      <p:sp>
        <p:nvSpPr>
          <p:cNvPr id="43" name="TextBox 42"/>
          <p:cNvSpPr txBox="1"/>
          <p:nvPr/>
        </p:nvSpPr>
        <p:spPr>
          <a:xfrm>
            <a:off x="7584417" y="4736276"/>
            <a:ext cx="548648" cy="307777"/>
          </a:xfrm>
          <a:prstGeom prst="rect">
            <a:avLst/>
          </a:prstGeom>
          <a:noFill/>
        </p:spPr>
        <p:txBody>
          <a:bodyPr wrap="none" rtlCol="0">
            <a:spAutoFit/>
          </a:bodyPr>
          <a:lstStyle/>
          <a:p>
            <a:r>
              <a:rPr lang="en-US" sz="1400" dirty="0" smtClean="0">
                <a:solidFill>
                  <a:srgbClr val="FFFFFF"/>
                </a:solidFill>
              </a:rPr>
              <a:t>2016</a:t>
            </a:r>
            <a:endParaRPr lang="en-US" sz="1400" dirty="0">
              <a:solidFill>
                <a:srgbClr val="FFFFFF"/>
              </a:solidFill>
            </a:endParaRPr>
          </a:p>
        </p:txBody>
      </p:sp>
    </p:spTree>
    <p:extLst>
      <p:ext uri="{BB962C8B-B14F-4D97-AF65-F5344CB8AC3E}">
        <p14:creationId xmlns:p14="http://schemas.microsoft.com/office/powerpoint/2010/main" val="22990585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306320" y="735003"/>
            <a:ext cx="2286000" cy="4628831"/>
          </a:xfrm>
          <a:prstGeom prst="rect">
            <a:avLst/>
          </a:prstGeom>
          <a:solidFill>
            <a:srgbClr val="3C90D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p:cNvSpPr/>
          <p:nvPr/>
        </p:nvSpPr>
        <p:spPr>
          <a:xfrm>
            <a:off x="6878320" y="734536"/>
            <a:ext cx="2286000" cy="4629298"/>
          </a:xfrm>
          <a:prstGeom prst="rect">
            <a:avLst/>
          </a:prstGeom>
          <a:solidFill>
            <a:srgbClr val="3C90D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Title 2"/>
          <p:cNvSpPr>
            <a:spLocks noGrp="1"/>
          </p:cNvSpPr>
          <p:nvPr>
            <p:ph type="title"/>
          </p:nvPr>
        </p:nvSpPr>
        <p:spPr>
          <a:xfrm>
            <a:off x="243870" y="-47385"/>
            <a:ext cx="7877175" cy="857250"/>
          </a:xfrm>
        </p:spPr>
        <p:txBody>
          <a:bodyPr>
            <a:normAutofit/>
          </a:bodyPr>
          <a:lstStyle/>
          <a:p>
            <a:pPr algn="l"/>
            <a:r>
              <a:rPr lang="en-US" sz="2400" dirty="0">
                <a:solidFill>
                  <a:srgbClr val="FFFFFF"/>
                </a:solidFill>
                <a:latin typeface="Arial"/>
                <a:cs typeface="Arial"/>
              </a:rPr>
              <a:t>Mobile Enterprise Success Requirements</a:t>
            </a:r>
          </a:p>
        </p:txBody>
      </p:sp>
      <p:sp>
        <p:nvSpPr>
          <p:cNvPr id="4" name="Rectangle 3"/>
          <p:cNvSpPr/>
          <p:nvPr/>
        </p:nvSpPr>
        <p:spPr>
          <a:xfrm>
            <a:off x="2384190" y="2232818"/>
            <a:ext cx="2306320" cy="2246769"/>
          </a:xfrm>
          <a:prstGeom prst="rect">
            <a:avLst/>
          </a:prstGeom>
        </p:spPr>
        <p:txBody>
          <a:bodyPr wrap="square">
            <a:spAutoFit/>
          </a:bodyPr>
          <a:lstStyle/>
          <a:p>
            <a:r>
              <a:rPr lang="en-US" dirty="0" smtClean="0">
                <a:solidFill>
                  <a:srgbClr val="FFFFFF"/>
                </a:solidFill>
                <a:latin typeface="Arial"/>
                <a:cs typeface="Arial"/>
              </a:rPr>
              <a:t>Ensure App</a:t>
            </a:r>
            <a:br>
              <a:rPr lang="en-US" dirty="0" smtClean="0">
                <a:solidFill>
                  <a:srgbClr val="FFFFFF"/>
                </a:solidFill>
                <a:latin typeface="Arial"/>
                <a:cs typeface="Arial"/>
              </a:rPr>
            </a:br>
            <a:r>
              <a:rPr lang="en-US" dirty="0" smtClean="0">
                <a:solidFill>
                  <a:srgbClr val="FFFFFF"/>
                </a:solidFill>
                <a:latin typeface="Arial"/>
                <a:cs typeface="Arial"/>
              </a:rPr>
              <a:t>Adoption</a:t>
            </a:r>
          </a:p>
          <a:p>
            <a:endParaRPr lang="en-US" sz="2000" dirty="0">
              <a:solidFill>
                <a:srgbClr val="FFFFFF"/>
              </a:solidFill>
              <a:latin typeface="Arial"/>
              <a:cs typeface="Arial"/>
            </a:endParaRPr>
          </a:p>
          <a:p>
            <a:r>
              <a:rPr lang="en-US" sz="1400" dirty="0" smtClean="0">
                <a:solidFill>
                  <a:srgbClr val="FFFFFF"/>
                </a:solidFill>
                <a:latin typeface="Arial"/>
                <a:cs typeface="Arial"/>
              </a:rPr>
              <a:t>Maintain 5 star ratings </a:t>
            </a:r>
            <a:br>
              <a:rPr lang="en-US" sz="1400" dirty="0" smtClean="0">
                <a:solidFill>
                  <a:srgbClr val="FFFFFF"/>
                </a:solidFill>
                <a:latin typeface="Arial"/>
                <a:cs typeface="Arial"/>
              </a:rPr>
            </a:br>
            <a:r>
              <a:rPr lang="en-US" sz="1400" dirty="0" smtClean="0">
                <a:solidFill>
                  <a:srgbClr val="FFFFFF"/>
                </a:solidFill>
                <a:latin typeface="Arial"/>
                <a:cs typeface="Arial"/>
              </a:rPr>
              <a:t>with rapid continuous delivery</a:t>
            </a:r>
          </a:p>
          <a:p>
            <a:endParaRPr lang="en-US" sz="1400" dirty="0" smtClean="0">
              <a:solidFill>
                <a:srgbClr val="FFFFFF"/>
              </a:solidFill>
              <a:latin typeface="Arial"/>
              <a:cs typeface="Arial"/>
            </a:endParaRPr>
          </a:p>
          <a:p>
            <a:r>
              <a:rPr lang="en-US" sz="1400" dirty="0" smtClean="0">
                <a:solidFill>
                  <a:srgbClr val="FFFFFF"/>
                </a:solidFill>
                <a:latin typeface="Arial"/>
                <a:cs typeface="Arial"/>
              </a:rPr>
              <a:t>Deliver compelling user experiences</a:t>
            </a:r>
          </a:p>
        </p:txBody>
      </p:sp>
      <p:sp>
        <p:nvSpPr>
          <p:cNvPr id="10" name="Rectangle 9"/>
          <p:cNvSpPr/>
          <p:nvPr/>
        </p:nvSpPr>
        <p:spPr>
          <a:xfrm>
            <a:off x="4704080" y="2232818"/>
            <a:ext cx="2072640" cy="1569661"/>
          </a:xfrm>
          <a:prstGeom prst="rect">
            <a:avLst/>
          </a:prstGeom>
        </p:spPr>
        <p:txBody>
          <a:bodyPr wrap="square">
            <a:spAutoFit/>
          </a:bodyPr>
          <a:lstStyle/>
          <a:p>
            <a:r>
              <a:rPr lang="en-US" dirty="0">
                <a:solidFill>
                  <a:srgbClr val="FFFFFF"/>
                </a:solidFill>
                <a:latin typeface="Arial"/>
                <a:cs typeface="Arial"/>
              </a:rPr>
              <a:t>Secure </a:t>
            </a:r>
            <a:r>
              <a:rPr lang="en-US" dirty="0" smtClean="0">
                <a:solidFill>
                  <a:srgbClr val="FFFFFF"/>
                </a:solidFill>
                <a:latin typeface="Arial"/>
                <a:cs typeface="Arial"/>
              </a:rPr>
              <a:t>Connections</a:t>
            </a:r>
          </a:p>
          <a:p>
            <a:endParaRPr lang="en-US" dirty="0">
              <a:solidFill>
                <a:srgbClr val="FFFFFF"/>
              </a:solidFill>
              <a:latin typeface="Arial"/>
              <a:cs typeface="Arial"/>
            </a:endParaRPr>
          </a:p>
          <a:p>
            <a:r>
              <a:rPr lang="en-US" sz="1400" dirty="0">
                <a:solidFill>
                  <a:srgbClr val="FFFFFF"/>
                </a:solidFill>
                <a:latin typeface="Arial"/>
                <a:cs typeface="Arial"/>
              </a:rPr>
              <a:t>Protect enterprise </a:t>
            </a:r>
            <a:r>
              <a:rPr lang="en-US" sz="1400" dirty="0" smtClean="0">
                <a:solidFill>
                  <a:srgbClr val="FFFFFF"/>
                </a:solidFill>
                <a:latin typeface="Arial"/>
                <a:cs typeface="Arial"/>
              </a:rPr>
              <a:t>data</a:t>
            </a:r>
          </a:p>
          <a:p>
            <a:endParaRPr lang="en-US" sz="1400" dirty="0" smtClean="0">
              <a:solidFill>
                <a:srgbClr val="FFFFFF"/>
              </a:solidFill>
              <a:latin typeface="Arial"/>
              <a:cs typeface="Arial"/>
            </a:endParaRPr>
          </a:p>
          <a:p>
            <a:r>
              <a:rPr lang="en-US" sz="1400" dirty="0">
                <a:solidFill>
                  <a:srgbClr val="FFFFFF"/>
                </a:solidFill>
                <a:latin typeface="Arial"/>
                <a:cs typeface="Arial"/>
              </a:rPr>
              <a:t>Authenticate users</a:t>
            </a:r>
            <a:endParaRPr lang="en-US" sz="1400" dirty="0" smtClean="0">
              <a:solidFill>
                <a:srgbClr val="FFFFFF"/>
              </a:solidFill>
              <a:latin typeface="Arial"/>
              <a:cs typeface="Arial"/>
            </a:endParaRPr>
          </a:p>
        </p:txBody>
      </p:sp>
      <p:sp>
        <p:nvSpPr>
          <p:cNvPr id="14" name="Rectangle 13"/>
          <p:cNvSpPr/>
          <p:nvPr/>
        </p:nvSpPr>
        <p:spPr>
          <a:xfrm>
            <a:off x="183562" y="2232818"/>
            <a:ext cx="2113280" cy="2246769"/>
          </a:xfrm>
          <a:prstGeom prst="rect">
            <a:avLst/>
          </a:prstGeom>
        </p:spPr>
        <p:txBody>
          <a:bodyPr wrap="square">
            <a:spAutoFit/>
          </a:bodyPr>
          <a:lstStyle/>
          <a:p>
            <a:r>
              <a:rPr lang="en-US" dirty="0" smtClean="0">
                <a:solidFill>
                  <a:srgbClr val="FFFFFF"/>
                </a:solidFill>
                <a:latin typeface="Arial"/>
                <a:cs typeface="Arial"/>
              </a:rPr>
              <a:t>Accelerate </a:t>
            </a:r>
            <a:br>
              <a:rPr lang="en-US" dirty="0" smtClean="0">
                <a:solidFill>
                  <a:srgbClr val="FFFFFF"/>
                </a:solidFill>
                <a:latin typeface="Arial"/>
                <a:cs typeface="Arial"/>
              </a:rPr>
            </a:br>
            <a:r>
              <a:rPr lang="en-US" dirty="0" smtClean="0">
                <a:solidFill>
                  <a:srgbClr val="FFFFFF"/>
                </a:solidFill>
                <a:latin typeface="Arial"/>
                <a:cs typeface="Arial"/>
              </a:rPr>
              <a:t>time-to-market</a:t>
            </a:r>
          </a:p>
          <a:p>
            <a:endParaRPr lang="en-US" sz="2000" dirty="0">
              <a:solidFill>
                <a:srgbClr val="FFFFFF"/>
              </a:solidFill>
              <a:latin typeface="Arial"/>
              <a:cs typeface="Arial"/>
            </a:endParaRPr>
          </a:p>
          <a:p>
            <a:r>
              <a:rPr lang="en-US" sz="1400" dirty="0">
                <a:solidFill>
                  <a:srgbClr val="FFFFFF"/>
                </a:solidFill>
                <a:latin typeface="Arial"/>
                <a:cs typeface="Arial"/>
              </a:rPr>
              <a:t>T</a:t>
            </a:r>
            <a:r>
              <a:rPr lang="en-US" sz="1400" dirty="0" smtClean="0">
                <a:solidFill>
                  <a:srgbClr val="FFFFFF"/>
                </a:solidFill>
                <a:latin typeface="Arial"/>
                <a:cs typeface="Arial"/>
              </a:rPr>
              <a:t>ransform your team into mobile experts</a:t>
            </a:r>
          </a:p>
          <a:p>
            <a:endParaRPr lang="en-US" sz="1400" dirty="0" smtClean="0">
              <a:solidFill>
                <a:srgbClr val="FFFFFF"/>
              </a:solidFill>
              <a:latin typeface="Arial"/>
              <a:cs typeface="Arial"/>
            </a:endParaRPr>
          </a:p>
          <a:p>
            <a:r>
              <a:rPr lang="en-US" sz="1400" dirty="0" smtClean="0">
                <a:solidFill>
                  <a:srgbClr val="FFFFFF"/>
                </a:solidFill>
                <a:latin typeface="Arial"/>
                <a:cs typeface="Arial"/>
              </a:rPr>
              <a:t>Re-use and share code across device platforms</a:t>
            </a:r>
          </a:p>
          <a:p>
            <a:endParaRPr lang="en-US" sz="1400" dirty="0">
              <a:solidFill>
                <a:srgbClr val="FFFFFF"/>
              </a:solidFill>
              <a:latin typeface="Arial"/>
              <a:cs typeface="Arial"/>
            </a:endParaRPr>
          </a:p>
        </p:txBody>
      </p:sp>
      <p:sp>
        <p:nvSpPr>
          <p:cNvPr id="19" name="Rectangle 18"/>
          <p:cNvSpPr/>
          <p:nvPr/>
        </p:nvSpPr>
        <p:spPr>
          <a:xfrm>
            <a:off x="6982578" y="2246640"/>
            <a:ext cx="2286000" cy="2246769"/>
          </a:xfrm>
          <a:prstGeom prst="rect">
            <a:avLst/>
          </a:prstGeom>
        </p:spPr>
        <p:txBody>
          <a:bodyPr wrap="square">
            <a:spAutoFit/>
          </a:bodyPr>
          <a:lstStyle/>
          <a:p>
            <a:r>
              <a:rPr lang="en-US" dirty="0" smtClean="0">
                <a:solidFill>
                  <a:srgbClr val="FFFFFF"/>
                </a:solidFill>
                <a:latin typeface="Arial"/>
                <a:cs typeface="Arial"/>
              </a:rPr>
              <a:t>Future-Proof</a:t>
            </a:r>
            <a:br>
              <a:rPr lang="en-US" dirty="0" smtClean="0">
                <a:solidFill>
                  <a:srgbClr val="FFFFFF"/>
                </a:solidFill>
                <a:latin typeface="Arial"/>
                <a:cs typeface="Arial"/>
              </a:rPr>
            </a:br>
            <a:r>
              <a:rPr lang="en-US" dirty="0" smtClean="0">
                <a:solidFill>
                  <a:srgbClr val="FFFFFF"/>
                </a:solidFill>
                <a:latin typeface="Arial"/>
                <a:cs typeface="Arial"/>
              </a:rPr>
              <a:t>Investments</a:t>
            </a:r>
          </a:p>
          <a:p>
            <a:endParaRPr lang="en-US" sz="2000" dirty="0">
              <a:solidFill>
                <a:srgbClr val="FFFFFF"/>
              </a:solidFill>
              <a:latin typeface="Arial"/>
              <a:cs typeface="Arial"/>
            </a:endParaRPr>
          </a:p>
          <a:p>
            <a:r>
              <a:rPr lang="en-US" sz="1400" dirty="0" smtClean="0">
                <a:solidFill>
                  <a:srgbClr val="FFFFFF"/>
                </a:solidFill>
                <a:latin typeface="Arial"/>
                <a:cs typeface="Arial"/>
              </a:rPr>
              <a:t>Manage and </a:t>
            </a:r>
            <a:br>
              <a:rPr lang="en-US" sz="1400" dirty="0" smtClean="0">
                <a:solidFill>
                  <a:srgbClr val="FFFFFF"/>
                </a:solidFill>
                <a:latin typeface="Arial"/>
                <a:cs typeface="Arial"/>
              </a:rPr>
            </a:br>
            <a:r>
              <a:rPr lang="en-US" sz="1400" dirty="0" smtClean="0">
                <a:solidFill>
                  <a:srgbClr val="FFFFFF"/>
                </a:solidFill>
                <a:latin typeface="Arial"/>
                <a:cs typeface="Arial"/>
              </a:rPr>
              <a:t>troubleshoot deployed apps</a:t>
            </a:r>
          </a:p>
          <a:p>
            <a:endParaRPr lang="en-US" sz="1400" dirty="0" smtClean="0">
              <a:solidFill>
                <a:srgbClr val="FFFFFF"/>
              </a:solidFill>
              <a:latin typeface="Arial"/>
              <a:cs typeface="Arial"/>
            </a:endParaRPr>
          </a:p>
          <a:p>
            <a:endParaRPr lang="en-US" sz="1400" dirty="0">
              <a:solidFill>
                <a:srgbClr val="FFFFFF"/>
              </a:solidFill>
              <a:latin typeface="Arial"/>
              <a:cs typeface="Arial"/>
            </a:endParaRPr>
          </a:p>
          <a:p>
            <a:endParaRPr lang="en-US" sz="1400" dirty="0" smtClean="0">
              <a:solidFill>
                <a:srgbClr val="FFFFFF"/>
              </a:solidFill>
              <a:latin typeface="Arial"/>
              <a:cs typeface="Arial"/>
            </a:endParaRPr>
          </a:p>
        </p:txBody>
      </p:sp>
      <p:sp>
        <p:nvSpPr>
          <p:cNvPr id="16" name="5-Point Star 15"/>
          <p:cNvSpPr/>
          <p:nvPr/>
        </p:nvSpPr>
        <p:spPr>
          <a:xfrm>
            <a:off x="2680075" y="1303279"/>
            <a:ext cx="225076" cy="225076"/>
          </a:xfrm>
          <a:prstGeom prst="star5">
            <a:avLst/>
          </a:prstGeom>
          <a:solidFill>
            <a:srgbClr val="FFFFFF"/>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5-Point Star 23"/>
          <p:cNvSpPr/>
          <p:nvPr/>
        </p:nvSpPr>
        <p:spPr>
          <a:xfrm>
            <a:off x="2992884" y="1303279"/>
            <a:ext cx="225076" cy="225076"/>
          </a:xfrm>
          <a:prstGeom prst="star5">
            <a:avLst/>
          </a:prstGeom>
          <a:solidFill>
            <a:srgbClr val="FFFFFF"/>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5-Point Star 25"/>
          <p:cNvSpPr/>
          <p:nvPr/>
        </p:nvSpPr>
        <p:spPr>
          <a:xfrm>
            <a:off x="3305693" y="1303279"/>
            <a:ext cx="225076" cy="225076"/>
          </a:xfrm>
          <a:prstGeom prst="star5">
            <a:avLst/>
          </a:prstGeom>
          <a:solidFill>
            <a:srgbClr val="FFFFFF"/>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5-Point Star 29"/>
          <p:cNvSpPr/>
          <p:nvPr/>
        </p:nvSpPr>
        <p:spPr>
          <a:xfrm>
            <a:off x="3618502" y="1303279"/>
            <a:ext cx="225076" cy="225076"/>
          </a:xfrm>
          <a:prstGeom prst="star5">
            <a:avLst/>
          </a:prstGeom>
          <a:solidFill>
            <a:srgbClr val="FFFFFF"/>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5-Point Star 30"/>
          <p:cNvSpPr/>
          <p:nvPr/>
        </p:nvSpPr>
        <p:spPr>
          <a:xfrm>
            <a:off x="3931311" y="1303279"/>
            <a:ext cx="225076" cy="225076"/>
          </a:xfrm>
          <a:prstGeom prst="star5">
            <a:avLst/>
          </a:prstGeom>
          <a:solidFill>
            <a:srgbClr val="FFFFFF"/>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5380" y="1057584"/>
            <a:ext cx="866620" cy="866620"/>
          </a:xfrm>
          <a:prstGeom prst="rect">
            <a:avLst/>
          </a:prstGeom>
        </p:spPr>
      </p:pic>
      <p:grpSp>
        <p:nvGrpSpPr>
          <p:cNvPr id="51" name="Group 50"/>
          <p:cNvGrpSpPr/>
          <p:nvPr/>
        </p:nvGrpSpPr>
        <p:grpSpPr>
          <a:xfrm>
            <a:off x="4936784" y="1186546"/>
            <a:ext cx="1605280" cy="683617"/>
            <a:chOff x="4805680" y="1609526"/>
            <a:chExt cx="1605280" cy="683617"/>
          </a:xfrm>
        </p:grpSpPr>
        <p:pic>
          <p:nvPicPr>
            <p:cNvPr id="11" name="Picture 10"/>
            <p:cNvPicPr>
              <a:picLocks noChangeAspect="1"/>
            </p:cNvPicPr>
            <p:nvPr/>
          </p:nvPicPr>
          <p:blipFill>
            <a:blip r:embed="rId4"/>
            <a:stretch>
              <a:fillRect/>
            </a:stretch>
          </p:blipFill>
          <p:spPr>
            <a:xfrm>
              <a:off x="4805680" y="1609526"/>
              <a:ext cx="1605280" cy="683617"/>
            </a:xfrm>
            <a:prstGeom prst="rect">
              <a:avLst/>
            </a:prstGeom>
          </p:spPr>
        </p:pic>
        <p:cxnSp>
          <p:nvCxnSpPr>
            <p:cNvPr id="13" name="Straight Connector 12"/>
            <p:cNvCxnSpPr/>
            <p:nvPr/>
          </p:nvCxnSpPr>
          <p:spPr>
            <a:xfrm>
              <a:off x="5767294" y="1800412"/>
              <a:ext cx="0" cy="492731"/>
            </a:xfrm>
            <a:prstGeom prst="line">
              <a:avLst/>
            </a:prstGeom>
            <a:ln w="3175"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5505823" y="2046777"/>
              <a:ext cx="0" cy="246366"/>
            </a:xfrm>
            <a:prstGeom prst="line">
              <a:avLst/>
            </a:prstGeom>
            <a:ln w="3175"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5244353" y="2016893"/>
              <a:ext cx="0" cy="276250"/>
            </a:xfrm>
            <a:prstGeom prst="line">
              <a:avLst/>
            </a:prstGeom>
            <a:ln w="3175"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4982882" y="2181412"/>
              <a:ext cx="0" cy="111731"/>
            </a:xfrm>
            <a:prstGeom prst="line">
              <a:avLst/>
            </a:prstGeom>
            <a:ln w="3175"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6028764" y="1800412"/>
              <a:ext cx="0" cy="492731"/>
            </a:xfrm>
            <a:prstGeom prst="line">
              <a:avLst/>
            </a:prstGeom>
            <a:ln w="3175"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6297706" y="1665941"/>
              <a:ext cx="0" cy="627202"/>
            </a:xfrm>
            <a:prstGeom prst="line">
              <a:avLst/>
            </a:prstGeom>
            <a:ln w="3175"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45" name="Oval 44"/>
            <p:cNvSpPr/>
            <p:nvPr/>
          </p:nvSpPr>
          <p:spPr>
            <a:xfrm>
              <a:off x="6260380" y="1609526"/>
              <a:ext cx="67235" cy="67235"/>
            </a:xfrm>
            <a:prstGeom prst="ellipse">
              <a:avLst/>
            </a:prstGeom>
            <a:solidFill>
              <a:schemeClr val="bg1">
                <a:lumMod val="8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Oval 45"/>
            <p:cNvSpPr/>
            <p:nvPr/>
          </p:nvSpPr>
          <p:spPr>
            <a:xfrm>
              <a:off x="5994404" y="1761926"/>
              <a:ext cx="67235" cy="67235"/>
            </a:xfrm>
            <a:prstGeom prst="ellipse">
              <a:avLst/>
            </a:prstGeom>
            <a:solidFill>
              <a:schemeClr val="bg1">
                <a:lumMod val="8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Oval 46"/>
            <p:cNvSpPr/>
            <p:nvPr/>
          </p:nvSpPr>
          <p:spPr>
            <a:xfrm>
              <a:off x="5735899" y="1764906"/>
              <a:ext cx="67235" cy="67235"/>
            </a:xfrm>
            <a:prstGeom prst="ellipse">
              <a:avLst/>
            </a:prstGeom>
            <a:solidFill>
              <a:schemeClr val="bg1">
                <a:lumMod val="8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Oval 47"/>
            <p:cNvSpPr/>
            <p:nvPr/>
          </p:nvSpPr>
          <p:spPr>
            <a:xfrm>
              <a:off x="5469923" y="2006958"/>
              <a:ext cx="67235" cy="67235"/>
            </a:xfrm>
            <a:prstGeom prst="ellipse">
              <a:avLst/>
            </a:prstGeom>
            <a:solidFill>
              <a:schemeClr val="bg1">
                <a:lumMod val="8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 name="Oval 48"/>
            <p:cNvSpPr/>
            <p:nvPr/>
          </p:nvSpPr>
          <p:spPr>
            <a:xfrm>
              <a:off x="5211418" y="1957641"/>
              <a:ext cx="67235" cy="67235"/>
            </a:xfrm>
            <a:prstGeom prst="ellipse">
              <a:avLst/>
            </a:prstGeom>
            <a:solidFill>
              <a:schemeClr val="bg1">
                <a:lumMod val="8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0" name="Oval 49"/>
            <p:cNvSpPr/>
            <p:nvPr/>
          </p:nvSpPr>
          <p:spPr>
            <a:xfrm>
              <a:off x="4945442" y="2117512"/>
              <a:ext cx="67235" cy="67235"/>
            </a:xfrm>
            <a:prstGeom prst="ellipse">
              <a:avLst/>
            </a:prstGeom>
            <a:solidFill>
              <a:schemeClr val="bg1">
                <a:lumMod val="8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52" name="Picture 51"/>
          <p:cNvPicPr>
            <a:picLocks noChangeAspect="1"/>
          </p:cNvPicPr>
          <p:nvPr/>
        </p:nvPicPr>
        <p:blipFill>
          <a:blip r:embed="rId5"/>
          <a:stretch>
            <a:fillRect/>
          </a:stretch>
        </p:blipFill>
        <p:spPr>
          <a:xfrm>
            <a:off x="682583" y="1126876"/>
            <a:ext cx="782101" cy="733219"/>
          </a:xfrm>
          <a:prstGeom prst="rect">
            <a:avLst/>
          </a:prstGeom>
        </p:spPr>
      </p:pic>
      <p:grpSp>
        <p:nvGrpSpPr>
          <p:cNvPr id="36" name="Group 35"/>
          <p:cNvGrpSpPr/>
          <p:nvPr/>
        </p:nvGrpSpPr>
        <p:grpSpPr>
          <a:xfrm>
            <a:off x="6473361" y="243270"/>
            <a:ext cx="2248880" cy="296346"/>
            <a:chOff x="6492317" y="4526758"/>
            <a:chExt cx="2248880" cy="296346"/>
          </a:xfrm>
        </p:grpSpPr>
        <p:pic>
          <p:nvPicPr>
            <p:cNvPr id="38" name="Picture 37"/>
            <p:cNvPicPr>
              <a:picLocks noChangeAspect="1"/>
            </p:cNvPicPr>
            <p:nvPr userDrawn="1"/>
          </p:nvPicPr>
          <p:blipFill>
            <a:blip r:embed="rId6"/>
            <a:stretch>
              <a:fillRect/>
            </a:stretch>
          </p:blipFill>
          <p:spPr>
            <a:xfrm>
              <a:off x="6492317" y="4551942"/>
              <a:ext cx="1188942" cy="271162"/>
            </a:xfrm>
            <a:prstGeom prst="rect">
              <a:avLst/>
            </a:prstGeom>
          </p:spPr>
        </p:pic>
        <p:pic>
          <p:nvPicPr>
            <p:cNvPr id="40" name="Picture 39" descr="1412636733_ibm.png"/>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090467" y="4551942"/>
              <a:ext cx="650730" cy="262736"/>
            </a:xfrm>
            <a:prstGeom prst="rect">
              <a:avLst/>
            </a:prstGeom>
          </p:spPr>
        </p:pic>
        <p:sp>
          <p:nvSpPr>
            <p:cNvPr id="43" name="Shape 33"/>
            <p:cNvSpPr txBox="1">
              <a:spLocks/>
            </p:cNvSpPr>
            <p:nvPr userDrawn="1"/>
          </p:nvSpPr>
          <p:spPr>
            <a:xfrm>
              <a:off x="7671836" y="4526758"/>
              <a:ext cx="418631" cy="25948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000" kern="1200">
                  <a:solidFill>
                    <a:schemeClr val="tx1"/>
                  </a:solidFill>
                  <a:latin typeface="+mn-lt"/>
                  <a:ea typeface="+mn-ea"/>
                  <a:cs typeface="+mn-cs"/>
                  <a:sym typeface="Segoe UI"/>
                </a:defRPr>
              </a:lvl1pPr>
            </a:lstStyle>
            <a:p>
              <a:pPr>
                <a:defRPr sz="1800">
                  <a:solidFill>
                    <a:srgbClr val="000000"/>
                  </a:solidFill>
                </a:defRPr>
              </a:pPr>
              <a:r>
                <a:rPr lang="en-US" sz="2000" dirty="0" smtClean="0">
                  <a:solidFill>
                    <a:srgbClr val="FFFFFF"/>
                  </a:solidFill>
                </a:rPr>
                <a:t>+</a:t>
              </a:r>
              <a:endParaRPr lang="en-US" sz="2000" dirty="0">
                <a:solidFill>
                  <a:srgbClr val="FFFFFF"/>
                </a:solidFill>
              </a:endParaRPr>
            </a:p>
          </p:txBody>
        </p:sp>
      </p:grpSp>
      <p:cxnSp>
        <p:nvCxnSpPr>
          <p:cNvPr id="44" name="Straight Connector 43"/>
          <p:cNvCxnSpPr/>
          <p:nvPr/>
        </p:nvCxnSpPr>
        <p:spPr>
          <a:xfrm>
            <a:off x="0" y="733219"/>
            <a:ext cx="9268578" cy="0"/>
          </a:xfrm>
          <a:prstGeom prst="line">
            <a:avLst/>
          </a:prstGeom>
          <a:noFill/>
          <a:ln w="6350" cap="flat" cmpd="sng">
            <a:solidFill>
              <a:srgbClr val="B4BCB7"/>
            </a:solidFill>
            <a:prstDash val="solid"/>
            <a:miter lim="400000"/>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76704701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a:xfrm>
            <a:off x="2014410" y="1980638"/>
            <a:ext cx="1113364" cy="1155411"/>
          </a:xfrm>
          <a:prstGeom prst="rect">
            <a:avLst/>
          </a:prstGeom>
          <a:solidFill>
            <a:srgbClr val="6CC85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Rectangle 14"/>
          <p:cNvSpPr/>
          <p:nvPr/>
        </p:nvSpPr>
        <p:spPr>
          <a:xfrm>
            <a:off x="463188" y="2065929"/>
            <a:ext cx="1081743" cy="1070120"/>
          </a:xfrm>
          <a:prstGeom prst="rect">
            <a:avLst/>
          </a:prstGeom>
          <a:solidFill>
            <a:srgbClr val="B03AA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85750" y="-51005"/>
            <a:ext cx="7877175" cy="857250"/>
          </a:xfrm>
        </p:spPr>
        <p:txBody>
          <a:bodyPr>
            <a:noAutofit/>
          </a:bodyPr>
          <a:lstStyle/>
          <a:p>
            <a:pPr algn="l"/>
            <a:r>
              <a:rPr lang="en-US" sz="2400" dirty="0" smtClean="0">
                <a:solidFill>
                  <a:srgbClr val="FFFFFF"/>
                </a:solidFill>
                <a:latin typeface="Arial"/>
                <a:cs typeface="Arial"/>
              </a:rPr>
              <a:t>Mobile Enterprise Success Requirements</a:t>
            </a:r>
            <a:endParaRPr lang="en-US" sz="2400" dirty="0">
              <a:solidFill>
                <a:srgbClr val="FFFFFF"/>
              </a:solidFill>
              <a:latin typeface="Arial"/>
              <a:cs typeface="Arial"/>
            </a:endParaRPr>
          </a:p>
        </p:txBody>
      </p:sp>
      <p:sp>
        <p:nvSpPr>
          <p:cNvPr id="5" name="Content Placeholder 2"/>
          <p:cNvSpPr txBox="1">
            <a:spLocks/>
          </p:cNvSpPr>
          <p:nvPr/>
        </p:nvSpPr>
        <p:spPr>
          <a:xfrm>
            <a:off x="5918200" y="1913505"/>
            <a:ext cx="2851150" cy="774269"/>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endParaRPr lang="en-US" sz="1800" dirty="0">
              <a:solidFill>
                <a:srgbClr val="123458"/>
              </a:solidFill>
              <a:latin typeface="Arial"/>
              <a:cs typeface="Arial"/>
            </a:endParaRPr>
          </a:p>
        </p:txBody>
      </p:sp>
      <p:sp>
        <p:nvSpPr>
          <p:cNvPr id="57" name="TextBox 56"/>
          <p:cNvSpPr txBox="1"/>
          <p:nvPr/>
        </p:nvSpPr>
        <p:spPr>
          <a:xfrm>
            <a:off x="973201" y="1017382"/>
            <a:ext cx="3121340" cy="369332"/>
          </a:xfrm>
          <a:prstGeom prst="rect">
            <a:avLst/>
          </a:prstGeom>
          <a:noFill/>
        </p:spPr>
        <p:txBody>
          <a:bodyPr wrap="square" rtlCol="0">
            <a:spAutoFit/>
          </a:bodyPr>
          <a:lstStyle/>
          <a:p>
            <a:pPr algn="ctr"/>
            <a:r>
              <a:rPr lang="en-US" dirty="0" smtClean="0">
                <a:solidFill>
                  <a:srgbClr val="FFFFFF"/>
                </a:solidFill>
                <a:latin typeface="Arial"/>
                <a:cs typeface="Arial"/>
              </a:rPr>
              <a:t>Consumer Grade Front End</a:t>
            </a:r>
            <a:endParaRPr lang="en-US" dirty="0">
              <a:solidFill>
                <a:srgbClr val="FFFFFF"/>
              </a:solidFill>
              <a:latin typeface="Arial"/>
              <a:cs typeface="Arial"/>
            </a:endParaRPr>
          </a:p>
        </p:txBody>
      </p:sp>
      <p:sp>
        <p:nvSpPr>
          <p:cNvPr id="71" name="TextBox 70"/>
          <p:cNvSpPr txBox="1"/>
          <p:nvPr/>
        </p:nvSpPr>
        <p:spPr>
          <a:xfrm>
            <a:off x="4938304" y="1017382"/>
            <a:ext cx="3783937" cy="369332"/>
          </a:xfrm>
          <a:prstGeom prst="rect">
            <a:avLst/>
          </a:prstGeom>
          <a:noFill/>
        </p:spPr>
        <p:txBody>
          <a:bodyPr wrap="square" rtlCol="0">
            <a:spAutoFit/>
          </a:bodyPr>
          <a:lstStyle/>
          <a:p>
            <a:pPr algn="ctr"/>
            <a:r>
              <a:rPr lang="en-US" dirty="0" smtClean="0">
                <a:solidFill>
                  <a:srgbClr val="FFFFFF"/>
                </a:solidFill>
                <a:latin typeface="Arial"/>
                <a:cs typeface="Arial"/>
              </a:rPr>
              <a:t>Enterprise Grade Backend</a:t>
            </a:r>
          </a:p>
        </p:txBody>
      </p:sp>
      <p:sp>
        <p:nvSpPr>
          <p:cNvPr id="74" name="TextBox 73"/>
          <p:cNvSpPr txBox="1"/>
          <p:nvPr/>
        </p:nvSpPr>
        <p:spPr>
          <a:xfrm>
            <a:off x="7214489" y="1731962"/>
            <a:ext cx="1714043" cy="1169551"/>
          </a:xfrm>
          <a:prstGeom prst="rect">
            <a:avLst/>
          </a:prstGeom>
          <a:noFill/>
        </p:spPr>
        <p:txBody>
          <a:bodyPr wrap="square" rtlCol="0">
            <a:spAutoFit/>
          </a:bodyPr>
          <a:lstStyle/>
          <a:p>
            <a:pPr marL="171450" indent="-171450">
              <a:buFont typeface="Arial" panose="020B0604020202020204" pitchFamily="34" charset="0"/>
              <a:buChar char="•"/>
            </a:pPr>
            <a:r>
              <a:rPr lang="en-US" sz="1400" dirty="0" smtClean="0">
                <a:solidFill>
                  <a:srgbClr val="FFFFFF"/>
                </a:solidFill>
                <a:latin typeface="Arial"/>
                <a:cs typeface="Arial"/>
              </a:rPr>
              <a:t>Cloud or On-Premise Access</a:t>
            </a:r>
          </a:p>
          <a:p>
            <a:pPr marL="171450" indent="-171450">
              <a:buFont typeface="Arial" panose="020B0604020202020204" pitchFamily="34" charset="0"/>
              <a:buChar char="•"/>
            </a:pPr>
            <a:r>
              <a:rPr lang="en-US" sz="1400" dirty="0" smtClean="0">
                <a:solidFill>
                  <a:srgbClr val="FFFFFF"/>
                </a:solidFill>
                <a:latin typeface="Arial"/>
                <a:cs typeface="Arial"/>
              </a:rPr>
              <a:t>Offline Data</a:t>
            </a:r>
          </a:p>
          <a:p>
            <a:pPr marL="171450" indent="-171450">
              <a:buFont typeface="Arial" panose="020B0604020202020204" pitchFamily="34" charset="0"/>
              <a:buChar char="•"/>
            </a:pPr>
            <a:r>
              <a:rPr lang="en-US" sz="1400" dirty="0" smtClean="0">
                <a:solidFill>
                  <a:srgbClr val="FFFFFF"/>
                </a:solidFill>
                <a:latin typeface="Arial"/>
                <a:cs typeface="Arial"/>
              </a:rPr>
              <a:t>Security</a:t>
            </a:r>
          </a:p>
          <a:p>
            <a:pPr marL="171450" indent="-171450">
              <a:buFont typeface="Arial" panose="020B0604020202020204" pitchFamily="34" charset="0"/>
              <a:buChar char="•"/>
            </a:pPr>
            <a:r>
              <a:rPr lang="en-US" sz="1400" dirty="0" smtClean="0">
                <a:solidFill>
                  <a:srgbClr val="FFFFFF"/>
                </a:solidFill>
                <a:latin typeface="Arial"/>
                <a:cs typeface="Arial"/>
              </a:rPr>
              <a:t>Authentication</a:t>
            </a:r>
          </a:p>
        </p:txBody>
      </p:sp>
      <p:grpSp>
        <p:nvGrpSpPr>
          <p:cNvPr id="24" name="Group 23"/>
          <p:cNvGrpSpPr/>
          <p:nvPr/>
        </p:nvGrpSpPr>
        <p:grpSpPr>
          <a:xfrm>
            <a:off x="352022" y="3556145"/>
            <a:ext cx="8370219" cy="471468"/>
            <a:chOff x="406400" y="3167694"/>
            <a:chExt cx="8229600" cy="783407"/>
          </a:xfrm>
          <a:effectLst/>
        </p:grpSpPr>
        <p:grpSp>
          <p:nvGrpSpPr>
            <p:cNvPr id="25" name="Group 24"/>
            <p:cNvGrpSpPr/>
            <p:nvPr/>
          </p:nvGrpSpPr>
          <p:grpSpPr>
            <a:xfrm>
              <a:off x="406400" y="3167694"/>
              <a:ext cx="5094514" cy="783407"/>
              <a:chOff x="406400" y="3131410"/>
              <a:chExt cx="5094514" cy="783407"/>
            </a:xfrm>
          </p:grpSpPr>
          <p:sp>
            <p:nvSpPr>
              <p:cNvPr id="28" name="Freeform 27"/>
              <p:cNvSpPr/>
              <p:nvPr/>
            </p:nvSpPr>
            <p:spPr>
              <a:xfrm>
                <a:off x="406400" y="3131410"/>
                <a:ext cx="1959428" cy="783407"/>
              </a:xfrm>
              <a:custGeom>
                <a:avLst/>
                <a:gdLst>
                  <a:gd name="connsiteX0" fmla="*/ 0 w 1958518"/>
                  <a:gd name="connsiteY0" fmla="*/ 0 h 783407"/>
                  <a:gd name="connsiteX1" fmla="*/ 1566815 w 1958518"/>
                  <a:gd name="connsiteY1" fmla="*/ 0 h 783407"/>
                  <a:gd name="connsiteX2" fmla="*/ 1958518 w 1958518"/>
                  <a:gd name="connsiteY2" fmla="*/ 391704 h 783407"/>
                  <a:gd name="connsiteX3" fmla="*/ 1566815 w 1958518"/>
                  <a:gd name="connsiteY3" fmla="*/ 783407 h 783407"/>
                  <a:gd name="connsiteX4" fmla="*/ 0 w 1958518"/>
                  <a:gd name="connsiteY4" fmla="*/ 783407 h 783407"/>
                  <a:gd name="connsiteX5" fmla="*/ 0 w 1958518"/>
                  <a:gd name="connsiteY5" fmla="*/ 0 h 783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8518" h="783407">
                    <a:moveTo>
                      <a:pt x="0" y="0"/>
                    </a:moveTo>
                    <a:lnTo>
                      <a:pt x="1566815" y="0"/>
                    </a:lnTo>
                    <a:lnTo>
                      <a:pt x="1958518" y="391704"/>
                    </a:lnTo>
                    <a:lnTo>
                      <a:pt x="1566815" y="783407"/>
                    </a:lnTo>
                    <a:lnTo>
                      <a:pt x="0" y="783407"/>
                    </a:lnTo>
                    <a:lnTo>
                      <a:pt x="0" y="0"/>
                    </a:lnTo>
                    <a:close/>
                  </a:path>
                </a:pathLst>
              </a:custGeom>
              <a:solidFill>
                <a:srgbClr val="3C90D1"/>
              </a:solidFill>
              <a:effectLst>
                <a:outerShdw blurRad="63500" sx="102000" sy="102000" algn="ctr" rotWithShape="0">
                  <a:prstClr val="black">
                    <a:alpha val="40000"/>
                  </a:prstClr>
                </a:outerShdw>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80010" tIns="40005" rIns="215855" bIns="40005" numCol="1" spcCol="1270" anchor="ctr" anchorCtr="0">
                <a:noAutofit/>
              </a:bodyPr>
              <a:lstStyle/>
              <a:p>
                <a:pPr lvl="0" algn="ctr" defTabSz="666750">
                  <a:lnSpc>
                    <a:spcPct val="90000"/>
                  </a:lnSpc>
                  <a:spcBef>
                    <a:spcPct val="0"/>
                  </a:spcBef>
                  <a:spcAft>
                    <a:spcPct val="35000"/>
                  </a:spcAft>
                </a:pPr>
                <a:r>
                  <a:rPr lang="en-US" sz="1600" kern="1200" dirty="0" smtClean="0">
                    <a:latin typeface="Arial"/>
                    <a:cs typeface="Arial"/>
                  </a:rPr>
                  <a:t>Design</a:t>
                </a:r>
                <a:endParaRPr lang="en-US" sz="1600" kern="1200" dirty="0">
                  <a:latin typeface="Arial"/>
                  <a:cs typeface="Arial"/>
                </a:endParaRPr>
              </a:p>
            </p:txBody>
          </p:sp>
          <p:sp>
            <p:nvSpPr>
              <p:cNvPr id="29" name="Freeform 28"/>
              <p:cNvSpPr/>
              <p:nvPr/>
            </p:nvSpPr>
            <p:spPr>
              <a:xfrm>
                <a:off x="1973943" y="3131410"/>
                <a:ext cx="1959428" cy="783407"/>
              </a:xfrm>
              <a:custGeom>
                <a:avLst/>
                <a:gdLst>
                  <a:gd name="connsiteX0" fmla="*/ 0 w 1958518"/>
                  <a:gd name="connsiteY0" fmla="*/ 0 h 783407"/>
                  <a:gd name="connsiteX1" fmla="*/ 1566815 w 1958518"/>
                  <a:gd name="connsiteY1" fmla="*/ 0 h 783407"/>
                  <a:gd name="connsiteX2" fmla="*/ 1958518 w 1958518"/>
                  <a:gd name="connsiteY2" fmla="*/ 391704 h 783407"/>
                  <a:gd name="connsiteX3" fmla="*/ 1566815 w 1958518"/>
                  <a:gd name="connsiteY3" fmla="*/ 783407 h 783407"/>
                  <a:gd name="connsiteX4" fmla="*/ 0 w 1958518"/>
                  <a:gd name="connsiteY4" fmla="*/ 783407 h 783407"/>
                  <a:gd name="connsiteX5" fmla="*/ 391704 w 1958518"/>
                  <a:gd name="connsiteY5" fmla="*/ 391704 h 783407"/>
                  <a:gd name="connsiteX6" fmla="*/ 0 w 1958518"/>
                  <a:gd name="connsiteY6" fmla="*/ 0 h 783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518" h="783407">
                    <a:moveTo>
                      <a:pt x="0" y="0"/>
                    </a:moveTo>
                    <a:lnTo>
                      <a:pt x="1566815" y="0"/>
                    </a:lnTo>
                    <a:lnTo>
                      <a:pt x="1958518" y="391704"/>
                    </a:lnTo>
                    <a:lnTo>
                      <a:pt x="1566815" y="783407"/>
                    </a:lnTo>
                    <a:lnTo>
                      <a:pt x="0" y="783407"/>
                    </a:lnTo>
                    <a:lnTo>
                      <a:pt x="391704" y="391704"/>
                    </a:lnTo>
                    <a:lnTo>
                      <a:pt x="0" y="0"/>
                    </a:lnTo>
                    <a:close/>
                  </a:path>
                </a:pathLst>
              </a:custGeom>
              <a:solidFill>
                <a:srgbClr val="3C90D1"/>
              </a:solidFill>
              <a:effectLst>
                <a:outerShdw blurRad="63500" sx="102000" sy="102000" algn="ctr" rotWithShape="0">
                  <a:prstClr val="black">
                    <a:alpha val="40000"/>
                  </a:prstClr>
                </a:outerShdw>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451712" tIns="40005" rIns="411706" bIns="40005" numCol="1" spcCol="1270" anchor="ctr" anchorCtr="0">
                <a:noAutofit/>
              </a:bodyPr>
              <a:lstStyle/>
              <a:p>
                <a:pPr lvl="0" algn="ctr" defTabSz="666750">
                  <a:lnSpc>
                    <a:spcPct val="90000"/>
                  </a:lnSpc>
                  <a:spcBef>
                    <a:spcPct val="0"/>
                  </a:spcBef>
                  <a:spcAft>
                    <a:spcPct val="35000"/>
                  </a:spcAft>
                </a:pPr>
                <a:r>
                  <a:rPr lang="en-US" sz="1600" kern="1200" dirty="0" smtClean="0">
                    <a:latin typeface="Arial"/>
                    <a:cs typeface="Arial"/>
                  </a:rPr>
                  <a:t>Develop</a:t>
                </a:r>
                <a:endParaRPr lang="en-US" sz="1600" kern="1200" dirty="0">
                  <a:latin typeface="Arial"/>
                  <a:cs typeface="Arial"/>
                </a:endParaRPr>
              </a:p>
            </p:txBody>
          </p:sp>
          <p:sp>
            <p:nvSpPr>
              <p:cNvPr id="30" name="Freeform 29"/>
              <p:cNvSpPr/>
              <p:nvPr/>
            </p:nvSpPr>
            <p:spPr>
              <a:xfrm>
                <a:off x="3541486" y="3131410"/>
                <a:ext cx="1959428" cy="783407"/>
              </a:xfrm>
              <a:custGeom>
                <a:avLst/>
                <a:gdLst>
                  <a:gd name="connsiteX0" fmla="*/ 0 w 1958518"/>
                  <a:gd name="connsiteY0" fmla="*/ 0 h 783407"/>
                  <a:gd name="connsiteX1" fmla="*/ 1566815 w 1958518"/>
                  <a:gd name="connsiteY1" fmla="*/ 0 h 783407"/>
                  <a:gd name="connsiteX2" fmla="*/ 1958518 w 1958518"/>
                  <a:gd name="connsiteY2" fmla="*/ 391704 h 783407"/>
                  <a:gd name="connsiteX3" fmla="*/ 1566815 w 1958518"/>
                  <a:gd name="connsiteY3" fmla="*/ 783407 h 783407"/>
                  <a:gd name="connsiteX4" fmla="*/ 0 w 1958518"/>
                  <a:gd name="connsiteY4" fmla="*/ 783407 h 783407"/>
                  <a:gd name="connsiteX5" fmla="*/ 391704 w 1958518"/>
                  <a:gd name="connsiteY5" fmla="*/ 391704 h 783407"/>
                  <a:gd name="connsiteX6" fmla="*/ 0 w 1958518"/>
                  <a:gd name="connsiteY6" fmla="*/ 0 h 783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518" h="783407">
                    <a:moveTo>
                      <a:pt x="0" y="0"/>
                    </a:moveTo>
                    <a:lnTo>
                      <a:pt x="1566815" y="0"/>
                    </a:lnTo>
                    <a:lnTo>
                      <a:pt x="1958518" y="391704"/>
                    </a:lnTo>
                    <a:lnTo>
                      <a:pt x="1566815" y="783407"/>
                    </a:lnTo>
                    <a:lnTo>
                      <a:pt x="0" y="783407"/>
                    </a:lnTo>
                    <a:lnTo>
                      <a:pt x="391704" y="391704"/>
                    </a:lnTo>
                    <a:lnTo>
                      <a:pt x="0" y="0"/>
                    </a:lnTo>
                    <a:close/>
                  </a:path>
                </a:pathLst>
              </a:custGeom>
              <a:solidFill>
                <a:srgbClr val="3C90D1"/>
              </a:solidFill>
              <a:effectLst>
                <a:outerShdw blurRad="63500" sx="102000" sy="102000" algn="ctr" rotWithShape="0">
                  <a:prstClr val="black">
                    <a:alpha val="40000"/>
                  </a:prstClr>
                </a:outerShdw>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451712" tIns="40005" rIns="411706" bIns="40005" numCol="1" spcCol="1270" anchor="ctr" anchorCtr="0">
                <a:noAutofit/>
              </a:bodyPr>
              <a:lstStyle/>
              <a:p>
                <a:pPr lvl="0" algn="ctr" defTabSz="666750">
                  <a:lnSpc>
                    <a:spcPct val="90000"/>
                  </a:lnSpc>
                  <a:spcBef>
                    <a:spcPct val="0"/>
                  </a:spcBef>
                  <a:spcAft>
                    <a:spcPct val="35000"/>
                  </a:spcAft>
                </a:pPr>
                <a:r>
                  <a:rPr lang="en-US" sz="1600" kern="1200" dirty="0" smtClean="0">
                    <a:latin typeface="Arial"/>
                    <a:cs typeface="Arial"/>
                  </a:rPr>
                  <a:t>Integrate</a:t>
                </a:r>
                <a:endParaRPr lang="en-US" sz="1600" kern="1200" dirty="0">
                  <a:latin typeface="Arial"/>
                  <a:cs typeface="Arial"/>
                </a:endParaRPr>
              </a:p>
            </p:txBody>
          </p:sp>
        </p:grpSp>
        <p:sp>
          <p:nvSpPr>
            <p:cNvPr id="26" name="Freeform 25"/>
            <p:cNvSpPr/>
            <p:nvPr/>
          </p:nvSpPr>
          <p:spPr>
            <a:xfrm>
              <a:off x="5109030" y="3167694"/>
              <a:ext cx="1959428" cy="783407"/>
            </a:xfrm>
            <a:custGeom>
              <a:avLst/>
              <a:gdLst>
                <a:gd name="connsiteX0" fmla="*/ 0 w 1958518"/>
                <a:gd name="connsiteY0" fmla="*/ 0 h 783407"/>
                <a:gd name="connsiteX1" fmla="*/ 1566815 w 1958518"/>
                <a:gd name="connsiteY1" fmla="*/ 0 h 783407"/>
                <a:gd name="connsiteX2" fmla="*/ 1958518 w 1958518"/>
                <a:gd name="connsiteY2" fmla="*/ 391704 h 783407"/>
                <a:gd name="connsiteX3" fmla="*/ 1566815 w 1958518"/>
                <a:gd name="connsiteY3" fmla="*/ 783407 h 783407"/>
                <a:gd name="connsiteX4" fmla="*/ 0 w 1958518"/>
                <a:gd name="connsiteY4" fmla="*/ 783407 h 783407"/>
                <a:gd name="connsiteX5" fmla="*/ 391704 w 1958518"/>
                <a:gd name="connsiteY5" fmla="*/ 391704 h 783407"/>
                <a:gd name="connsiteX6" fmla="*/ 0 w 1958518"/>
                <a:gd name="connsiteY6" fmla="*/ 0 h 783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518" h="783407">
                  <a:moveTo>
                    <a:pt x="0" y="0"/>
                  </a:moveTo>
                  <a:lnTo>
                    <a:pt x="1566815" y="0"/>
                  </a:lnTo>
                  <a:lnTo>
                    <a:pt x="1958518" y="391704"/>
                  </a:lnTo>
                  <a:lnTo>
                    <a:pt x="1566815" y="783407"/>
                  </a:lnTo>
                  <a:lnTo>
                    <a:pt x="0" y="783407"/>
                  </a:lnTo>
                  <a:lnTo>
                    <a:pt x="391704" y="391704"/>
                  </a:lnTo>
                  <a:lnTo>
                    <a:pt x="0" y="0"/>
                  </a:lnTo>
                  <a:close/>
                </a:path>
              </a:pathLst>
            </a:custGeom>
            <a:solidFill>
              <a:srgbClr val="67B134"/>
            </a:solidFill>
            <a:effectLst>
              <a:outerShdw blurRad="63500" sx="102000" sy="102000" algn="ctr" rotWithShape="0">
                <a:prstClr val="black">
                  <a:alpha val="40000"/>
                </a:prstClr>
              </a:outerShdw>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451712" tIns="40005" rIns="411706" bIns="40005" numCol="1" spcCol="1270" anchor="ctr" anchorCtr="0">
              <a:noAutofit/>
            </a:bodyPr>
            <a:lstStyle/>
            <a:p>
              <a:pPr lvl="0" algn="ctr" defTabSz="666750">
                <a:lnSpc>
                  <a:spcPct val="90000"/>
                </a:lnSpc>
                <a:spcBef>
                  <a:spcPct val="0"/>
                </a:spcBef>
                <a:spcAft>
                  <a:spcPct val="35000"/>
                </a:spcAft>
              </a:pPr>
              <a:r>
                <a:rPr lang="en-US" sz="1600" kern="1200" dirty="0" smtClean="0">
                  <a:latin typeface="Arial"/>
                  <a:cs typeface="Arial"/>
                </a:rPr>
                <a:t>Test</a:t>
              </a:r>
              <a:endParaRPr lang="en-US" sz="1600" kern="1200" dirty="0">
                <a:latin typeface="Arial"/>
                <a:cs typeface="Arial"/>
              </a:endParaRPr>
            </a:p>
          </p:txBody>
        </p:sp>
        <p:sp>
          <p:nvSpPr>
            <p:cNvPr id="27" name="Freeform 26"/>
            <p:cNvSpPr/>
            <p:nvPr/>
          </p:nvSpPr>
          <p:spPr>
            <a:xfrm>
              <a:off x="6676572" y="3167694"/>
              <a:ext cx="1959428" cy="783407"/>
            </a:xfrm>
            <a:custGeom>
              <a:avLst/>
              <a:gdLst>
                <a:gd name="connsiteX0" fmla="*/ 0 w 1958518"/>
                <a:gd name="connsiteY0" fmla="*/ 0 h 783407"/>
                <a:gd name="connsiteX1" fmla="*/ 1566815 w 1958518"/>
                <a:gd name="connsiteY1" fmla="*/ 0 h 783407"/>
                <a:gd name="connsiteX2" fmla="*/ 1958518 w 1958518"/>
                <a:gd name="connsiteY2" fmla="*/ 391704 h 783407"/>
                <a:gd name="connsiteX3" fmla="*/ 1566815 w 1958518"/>
                <a:gd name="connsiteY3" fmla="*/ 783407 h 783407"/>
                <a:gd name="connsiteX4" fmla="*/ 0 w 1958518"/>
                <a:gd name="connsiteY4" fmla="*/ 783407 h 783407"/>
                <a:gd name="connsiteX5" fmla="*/ 391704 w 1958518"/>
                <a:gd name="connsiteY5" fmla="*/ 391704 h 783407"/>
                <a:gd name="connsiteX6" fmla="*/ 0 w 1958518"/>
                <a:gd name="connsiteY6" fmla="*/ 0 h 783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518" h="783407">
                  <a:moveTo>
                    <a:pt x="0" y="0"/>
                  </a:moveTo>
                  <a:lnTo>
                    <a:pt x="1566815" y="0"/>
                  </a:lnTo>
                  <a:lnTo>
                    <a:pt x="1958518" y="391704"/>
                  </a:lnTo>
                  <a:lnTo>
                    <a:pt x="1566815" y="783407"/>
                  </a:lnTo>
                  <a:lnTo>
                    <a:pt x="0" y="783407"/>
                  </a:lnTo>
                  <a:lnTo>
                    <a:pt x="391704" y="391704"/>
                  </a:lnTo>
                  <a:lnTo>
                    <a:pt x="0" y="0"/>
                  </a:lnTo>
                  <a:close/>
                </a:path>
              </a:pathLst>
            </a:custGeom>
            <a:solidFill>
              <a:srgbClr val="A73AB8"/>
            </a:solidFill>
            <a:effectLst>
              <a:outerShdw blurRad="63500" sx="102000" sy="102000" algn="ctr" rotWithShape="0">
                <a:prstClr val="black">
                  <a:alpha val="40000"/>
                </a:prstClr>
              </a:outerShdw>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451712" tIns="40005" rIns="411706" bIns="40005" numCol="1" spcCol="1270" anchor="ctr" anchorCtr="0">
              <a:noAutofit/>
            </a:bodyPr>
            <a:lstStyle/>
            <a:p>
              <a:pPr lvl="0" algn="ctr" defTabSz="666750">
                <a:lnSpc>
                  <a:spcPct val="90000"/>
                </a:lnSpc>
                <a:spcBef>
                  <a:spcPct val="0"/>
                </a:spcBef>
                <a:spcAft>
                  <a:spcPct val="35000"/>
                </a:spcAft>
              </a:pPr>
              <a:r>
                <a:rPr lang="en-US" sz="1600" kern="1200" dirty="0" smtClean="0">
                  <a:latin typeface="Arial"/>
                  <a:cs typeface="Arial"/>
                </a:rPr>
                <a:t>Monitor</a:t>
              </a:r>
              <a:endParaRPr lang="en-US" sz="1600" kern="1200" dirty="0">
                <a:latin typeface="Arial"/>
                <a:cs typeface="Arial"/>
              </a:endParaRPr>
            </a:p>
          </p:txBody>
        </p:sp>
      </p:grpSp>
      <p:sp>
        <p:nvSpPr>
          <p:cNvPr id="33" name="TextBox 32"/>
          <p:cNvSpPr txBox="1"/>
          <p:nvPr/>
        </p:nvSpPr>
        <p:spPr>
          <a:xfrm>
            <a:off x="3629493" y="4210153"/>
            <a:ext cx="1721176" cy="369332"/>
          </a:xfrm>
          <a:prstGeom prst="rect">
            <a:avLst/>
          </a:prstGeom>
          <a:noFill/>
        </p:spPr>
        <p:txBody>
          <a:bodyPr wrap="square" rtlCol="0">
            <a:spAutoFit/>
          </a:bodyPr>
          <a:lstStyle/>
          <a:p>
            <a:pPr algn="ctr"/>
            <a:r>
              <a:rPr lang="en-US" dirty="0" smtClean="0">
                <a:solidFill>
                  <a:srgbClr val="FFFFFF"/>
                </a:solidFill>
                <a:latin typeface="Arial"/>
                <a:cs typeface="Arial"/>
              </a:rPr>
              <a:t>Mobile SDLC</a:t>
            </a:r>
            <a:endParaRPr lang="en-US" dirty="0">
              <a:solidFill>
                <a:srgbClr val="FFFFFF"/>
              </a:solidFill>
              <a:latin typeface="Arial"/>
              <a:cs typeface="Arial"/>
            </a:endParaRPr>
          </a:p>
        </p:txBody>
      </p:sp>
      <p:cxnSp>
        <p:nvCxnSpPr>
          <p:cNvPr id="31" name="Straight Connector 30"/>
          <p:cNvCxnSpPr/>
          <p:nvPr/>
        </p:nvCxnSpPr>
        <p:spPr>
          <a:xfrm>
            <a:off x="352022" y="733219"/>
            <a:ext cx="8370219" cy="0"/>
          </a:xfrm>
          <a:prstGeom prst="line">
            <a:avLst/>
          </a:prstGeom>
          <a:noFill/>
          <a:ln w="6350" cap="flat" cmpd="sng">
            <a:solidFill>
              <a:srgbClr val="B4BCB7"/>
            </a:solidFill>
            <a:prstDash val="solid"/>
            <a:miter lim="400000"/>
          </a:ln>
          <a:effectLst/>
        </p:spPr>
        <p:style>
          <a:lnRef idx="0">
            <a:scrgbClr r="0" g="0" b="0"/>
          </a:lnRef>
          <a:fillRef idx="0">
            <a:scrgbClr r="0" g="0" b="0"/>
          </a:fillRef>
          <a:effectRef idx="0">
            <a:scrgbClr r="0" g="0" b="0"/>
          </a:effectRef>
          <a:fontRef idx="none"/>
        </p:style>
      </p:cxnSp>
      <p:grpSp>
        <p:nvGrpSpPr>
          <p:cNvPr id="32" name="Group 31"/>
          <p:cNvGrpSpPr/>
          <p:nvPr/>
        </p:nvGrpSpPr>
        <p:grpSpPr>
          <a:xfrm>
            <a:off x="6473361" y="243270"/>
            <a:ext cx="2248880" cy="296346"/>
            <a:chOff x="6492317" y="4526758"/>
            <a:chExt cx="2248880" cy="296346"/>
          </a:xfrm>
        </p:grpSpPr>
        <p:pic>
          <p:nvPicPr>
            <p:cNvPr id="34" name="Picture 33"/>
            <p:cNvPicPr>
              <a:picLocks noChangeAspect="1"/>
            </p:cNvPicPr>
            <p:nvPr userDrawn="1"/>
          </p:nvPicPr>
          <p:blipFill>
            <a:blip r:embed="rId4"/>
            <a:stretch>
              <a:fillRect/>
            </a:stretch>
          </p:blipFill>
          <p:spPr>
            <a:xfrm>
              <a:off x="6492317" y="4551942"/>
              <a:ext cx="1188942" cy="271162"/>
            </a:xfrm>
            <a:prstGeom prst="rect">
              <a:avLst/>
            </a:prstGeom>
          </p:spPr>
        </p:pic>
        <p:pic>
          <p:nvPicPr>
            <p:cNvPr id="35" name="Picture 34" descr="1412636733_ibm.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090467" y="4551942"/>
              <a:ext cx="650730" cy="262736"/>
            </a:xfrm>
            <a:prstGeom prst="rect">
              <a:avLst/>
            </a:prstGeom>
          </p:spPr>
        </p:pic>
        <p:sp>
          <p:nvSpPr>
            <p:cNvPr id="36" name="Shape 33"/>
            <p:cNvSpPr txBox="1">
              <a:spLocks/>
            </p:cNvSpPr>
            <p:nvPr userDrawn="1"/>
          </p:nvSpPr>
          <p:spPr>
            <a:xfrm>
              <a:off x="7671836" y="4526758"/>
              <a:ext cx="418631" cy="25948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000" kern="1200">
                  <a:solidFill>
                    <a:schemeClr val="tx1"/>
                  </a:solidFill>
                  <a:latin typeface="+mn-lt"/>
                  <a:ea typeface="+mn-ea"/>
                  <a:cs typeface="+mn-cs"/>
                  <a:sym typeface="Segoe UI"/>
                </a:defRPr>
              </a:lvl1pPr>
            </a:lstStyle>
            <a:p>
              <a:pPr>
                <a:defRPr sz="1800">
                  <a:solidFill>
                    <a:srgbClr val="000000"/>
                  </a:solidFill>
                </a:defRPr>
              </a:pPr>
              <a:r>
                <a:rPr lang="en-US" sz="2000" dirty="0" smtClean="0">
                  <a:solidFill>
                    <a:srgbClr val="FFFFFF"/>
                  </a:solidFill>
                </a:rPr>
                <a:t>+</a:t>
              </a:r>
              <a:endParaRPr lang="en-US" sz="2000" dirty="0">
                <a:solidFill>
                  <a:srgbClr val="FFFFFF"/>
                </a:solidFill>
              </a:endParaRPr>
            </a:p>
          </p:txBody>
        </p:sp>
      </p:grpSp>
      <p:pic>
        <p:nvPicPr>
          <p:cNvPr id="38" name="Picture 37"/>
          <p:cNvPicPr>
            <a:picLocks noChangeAspect="1"/>
          </p:cNvPicPr>
          <p:nvPr/>
        </p:nvPicPr>
        <p:blipFill>
          <a:blip r:embed="rId6"/>
          <a:stretch>
            <a:fillRect/>
          </a:stretch>
        </p:blipFill>
        <p:spPr>
          <a:xfrm>
            <a:off x="5682268" y="1694999"/>
            <a:ext cx="1466850" cy="1466850"/>
          </a:xfrm>
          <a:prstGeom prst="rect">
            <a:avLst/>
          </a:prstGeom>
          <a:effectLst>
            <a:outerShdw blurRad="63500" sx="102000" sy="102000" algn="ctr" rotWithShape="0">
              <a:prstClr val="black">
                <a:alpha val="40000"/>
              </a:prstClr>
            </a:outerShdw>
          </a:effectLst>
        </p:spPr>
      </p:pic>
      <p:sp>
        <p:nvSpPr>
          <p:cNvPr id="9" name="Rectangle 8"/>
          <p:cNvSpPr/>
          <p:nvPr/>
        </p:nvSpPr>
        <p:spPr>
          <a:xfrm>
            <a:off x="463188" y="2263887"/>
            <a:ext cx="1582700" cy="523220"/>
          </a:xfrm>
          <a:prstGeom prst="rect">
            <a:avLst/>
          </a:prstGeom>
        </p:spPr>
        <p:txBody>
          <a:bodyPr wrap="square">
            <a:spAutoFit/>
          </a:bodyPr>
          <a:lstStyle/>
          <a:p>
            <a:r>
              <a:rPr lang="en-US" sz="1400" dirty="0">
                <a:solidFill>
                  <a:srgbClr val="FFFFFF"/>
                </a:solidFill>
                <a:latin typeface="Arial"/>
                <a:cs typeface="Arial"/>
              </a:rPr>
              <a:t>Great User Experience</a:t>
            </a:r>
          </a:p>
        </p:txBody>
      </p:sp>
      <p:sp>
        <p:nvSpPr>
          <p:cNvPr id="40" name="Rectangle 39"/>
          <p:cNvSpPr/>
          <p:nvPr/>
        </p:nvSpPr>
        <p:spPr>
          <a:xfrm>
            <a:off x="1960586" y="2263887"/>
            <a:ext cx="1582700" cy="523220"/>
          </a:xfrm>
          <a:prstGeom prst="rect">
            <a:avLst/>
          </a:prstGeom>
        </p:spPr>
        <p:txBody>
          <a:bodyPr wrap="square">
            <a:spAutoFit/>
          </a:bodyPr>
          <a:lstStyle/>
          <a:p>
            <a:r>
              <a:rPr lang="en-US" sz="1400" dirty="0" smtClean="0">
                <a:solidFill>
                  <a:srgbClr val="FFFFFF"/>
                </a:solidFill>
                <a:latin typeface="Arial"/>
                <a:cs typeface="Arial"/>
              </a:rPr>
              <a:t>Native Performance</a:t>
            </a:r>
            <a:endParaRPr lang="en-US" sz="1400" dirty="0">
              <a:solidFill>
                <a:srgbClr val="FFFFFF"/>
              </a:solidFill>
              <a:latin typeface="Arial"/>
              <a:cs typeface="Arial"/>
            </a:endParaRPr>
          </a:p>
        </p:txBody>
      </p:sp>
      <p:sp>
        <p:nvSpPr>
          <p:cNvPr id="44" name="Rectangle 43"/>
          <p:cNvSpPr/>
          <p:nvPr/>
        </p:nvSpPr>
        <p:spPr>
          <a:xfrm>
            <a:off x="3629493" y="1980638"/>
            <a:ext cx="1033734" cy="1155411"/>
          </a:xfrm>
          <a:prstGeom prst="rect">
            <a:avLst/>
          </a:prstGeom>
          <a:solidFill>
            <a:srgbClr val="3C90D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7" name="Picture 36"/>
          <p:cNvPicPr>
            <a:picLocks noChangeAspect="1"/>
          </p:cNvPicPr>
          <p:nvPr/>
        </p:nvPicPr>
        <p:blipFill>
          <a:blip r:embed="rId7"/>
          <a:stretch>
            <a:fillRect/>
          </a:stretch>
        </p:blipFill>
        <p:spPr>
          <a:xfrm>
            <a:off x="352022" y="1701394"/>
            <a:ext cx="4453591" cy="1434655"/>
          </a:xfrm>
          <a:prstGeom prst="rect">
            <a:avLst/>
          </a:prstGeom>
        </p:spPr>
      </p:pic>
      <p:sp>
        <p:nvSpPr>
          <p:cNvPr id="41" name="Rectangle 40"/>
          <p:cNvSpPr/>
          <p:nvPr/>
        </p:nvSpPr>
        <p:spPr>
          <a:xfrm>
            <a:off x="3765981" y="2263887"/>
            <a:ext cx="1582700" cy="523220"/>
          </a:xfrm>
          <a:prstGeom prst="rect">
            <a:avLst/>
          </a:prstGeom>
        </p:spPr>
        <p:txBody>
          <a:bodyPr wrap="square">
            <a:spAutoFit/>
          </a:bodyPr>
          <a:lstStyle/>
          <a:p>
            <a:r>
              <a:rPr lang="en-US" sz="1400" dirty="0" smtClean="0">
                <a:solidFill>
                  <a:srgbClr val="FFFFFF"/>
                </a:solidFill>
                <a:latin typeface="Arial"/>
                <a:cs typeface="Arial"/>
              </a:rPr>
              <a:t>Native</a:t>
            </a:r>
          </a:p>
          <a:p>
            <a:r>
              <a:rPr lang="en-US" sz="1400" dirty="0" smtClean="0">
                <a:solidFill>
                  <a:srgbClr val="FFFFFF"/>
                </a:solidFill>
                <a:latin typeface="Arial"/>
                <a:cs typeface="Arial"/>
              </a:rPr>
              <a:t>UI</a:t>
            </a:r>
            <a:endParaRPr lang="en-US" sz="1400" dirty="0">
              <a:solidFill>
                <a:srgbClr val="FFFFFF"/>
              </a:solidFill>
              <a:latin typeface="Arial"/>
              <a:cs typeface="Arial"/>
            </a:endParaRPr>
          </a:p>
        </p:txBody>
      </p:sp>
      <p:cxnSp>
        <p:nvCxnSpPr>
          <p:cNvPr id="39" name="Straight Connector 38"/>
          <p:cNvCxnSpPr/>
          <p:nvPr/>
        </p:nvCxnSpPr>
        <p:spPr>
          <a:xfrm>
            <a:off x="352022" y="3136049"/>
            <a:ext cx="4453591" cy="0"/>
          </a:xfrm>
          <a:prstGeom prst="line">
            <a:avLst/>
          </a:prstGeom>
          <a:noFill/>
          <a:ln w="6350" cap="flat" cmpd="sng">
            <a:solidFill>
              <a:srgbClr val="B4BCB7"/>
            </a:solidFill>
            <a:prstDash val="solid"/>
            <a:miter lim="400000"/>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53394897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8" descr="74204959-1"/>
          <p:cNvPicPr>
            <a:picLocks noChangeAspect="1" noChangeArrowheads="1"/>
          </p:cNvPicPr>
          <p:nvPr/>
        </p:nvPicPr>
        <p:blipFill>
          <a:blip r:embed="rId2"/>
          <a:srcRect/>
          <a:stretch>
            <a:fillRect/>
          </a:stretch>
        </p:blipFill>
        <p:spPr bwMode="auto">
          <a:xfrm>
            <a:off x="-3175" y="-94767"/>
            <a:ext cx="9281333" cy="5238267"/>
          </a:xfrm>
          <a:prstGeom prst="rect">
            <a:avLst/>
          </a:prstGeom>
          <a:noFill/>
          <a:ln w="9525">
            <a:noFill/>
            <a:miter lim="800000"/>
            <a:headEnd/>
            <a:tailEnd/>
          </a:ln>
        </p:spPr>
      </p:pic>
      <p:sp>
        <p:nvSpPr>
          <p:cNvPr id="16386" name="Content Placeholder 7"/>
          <p:cNvSpPr>
            <a:spLocks noGrp="1"/>
          </p:cNvSpPr>
          <p:nvPr>
            <p:ph idx="1"/>
          </p:nvPr>
        </p:nvSpPr>
        <p:spPr bwMode="auto">
          <a:xfrm>
            <a:off x="0" y="1279807"/>
            <a:ext cx="9392800" cy="2264493"/>
          </a:xfrm>
          <a:prstGeom prst="rect">
            <a:avLst/>
          </a:prstGeom>
          <a:solidFill>
            <a:srgbClr val="152F4E">
              <a:alpha val="89803"/>
            </a:srgbClr>
          </a:solidFill>
          <a:ln>
            <a:miter lim="800000"/>
            <a:headEnd/>
            <a:tailEnd/>
          </a:ln>
        </p:spPr>
        <p:txBody>
          <a:bodyPr vert="horz" wrap="square" lIns="91440" tIns="45720" rIns="91440" bIns="45720" numCol="1" anchor="t" anchorCtr="0" compatLnSpc="1">
            <a:prstTxWarp prst="textNoShape">
              <a:avLst/>
            </a:prstTxWarp>
            <a:normAutofit fontScale="92500" lnSpcReduction="20000"/>
          </a:bodyPr>
          <a:lstStyle/>
          <a:p>
            <a:pPr marL="228600" indent="0" eaLnBrk="1" hangingPunct="1">
              <a:spcBef>
                <a:spcPct val="0"/>
              </a:spcBef>
              <a:buFont typeface="Arial" charset="0"/>
              <a:buNone/>
            </a:pPr>
            <a:endParaRPr lang="en-US" sz="2400" b="1" dirty="0" smtClean="0">
              <a:solidFill>
                <a:schemeClr val="bg1"/>
              </a:solidFill>
              <a:latin typeface="Arial"/>
              <a:cs typeface="Arial"/>
            </a:endParaRPr>
          </a:p>
          <a:p>
            <a:pPr marL="228600" indent="0" eaLnBrk="1" hangingPunct="1">
              <a:spcBef>
                <a:spcPct val="0"/>
              </a:spcBef>
              <a:spcAft>
                <a:spcPct val="50000"/>
              </a:spcAft>
              <a:buFont typeface="Arial" charset="0"/>
              <a:buNone/>
            </a:pPr>
            <a:r>
              <a:rPr lang="en-US" sz="2600" dirty="0" smtClean="0">
                <a:solidFill>
                  <a:schemeClr val="bg1"/>
                </a:solidFill>
                <a:latin typeface="Arial"/>
                <a:cs typeface="Arial"/>
              </a:rPr>
              <a:t>IBM MobileFirst SDK for Xamarin:</a:t>
            </a:r>
          </a:p>
          <a:p>
            <a:pPr marL="228600" indent="0" eaLnBrk="1" hangingPunct="1">
              <a:lnSpc>
                <a:spcPct val="130000"/>
              </a:lnSpc>
              <a:spcBef>
                <a:spcPct val="0"/>
              </a:spcBef>
              <a:buFont typeface="Arial" charset="0"/>
              <a:buNone/>
            </a:pPr>
            <a:r>
              <a:rPr lang="en-US" sz="2400" dirty="0" smtClean="0">
                <a:solidFill>
                  <a:schemeClr val="bg1"/>
                </a:solidFill>
                <a:latin typeface="Arial"/>
                <a:cs typeface="Arial"/>
              </a:rPr>
              <a:t>Creating a strong, strategic solution for companies that want to </a:t>
            </a:r>
            <a:br>
              <a:rPr lang="en-US" sz="2400" dirty="0" smtClean="0">
                <a:solidFill>
                  <a:schemeClr val="bg1"/>
                </a:solidFill>
                <a:latin typeface="Arial"/>
                <a:cs typeface="Arial"/>
              </a:rPr>
            </a:br>
            <a:r>
              <a:rPr lang="en-US" sz="2400" dirty="0" smtClean="0">
                <a:solidFill>
                  <a:schemeClr val="bg1"/>
                </a:solidFill>
                <a:latin typeface="Arial"/>
                <a:cs typeface="Arial"/>
              </a:rPr>
              <a:t>deliver native mobile apps using a cross-platform and unified SDK.</a:t>
            </a:r>
          </a:p>
          <a:p>
            <a:pPr marL="228600" indent="0" eaLnBrk="1" hangingPunct="1">
              <a:spcBef>
                <a:spcPct val="0"/>
              </a:spcBef>
              <a:buFont typeface="Arial" charset="0"/>
              <a:buNone/>
            </a:pPr>
            <a:endParaRPr lang="en-US" sz="2400" dirty="0">
              <a:solidFill>
                <a:schemeClr val="bg1"/>
              </a:solidFill>
            </a:endParaRPr>
          </a:p>
          <a:p>
            <a:pPr marL="228600" indent="0" eaLnBrk="1" hangingPunct="1">
              <a:spcBef>
                <a:spcPct val="0"/>
              </a:spcBef>
              <a:buFont typeface="Arial" charset="0"/>
              <a:buNone/>
            </a:pPr>
            <a:r>
              <a:rPr lang="en-US" sz="2400" dirty="0" smtClean="0"/>
              <a:t> </a:t>
            </a:r>
          </a:p>
          <a:p>
            <a:pPr marL="228600" indent="0" eaLnBrk="1" hangingPunct="1">
              <a:spcBef>
                <a:spcPct val="0"/>
              </a:spcBef>
              <a:buFont typeface="Arial" charset="0"/>
              <a:buNone/>
            </a:pPr>
            <a:endParaRPr lang="en-US" sz="2400" dirty="0" smtClean="0"/>
          </a:p>
        </p:txBody>
      </p:sp>
      <p:sp>
        <p:nvSpPr>
          <p:cNvPr id="16387" name="Rectangle 6"/>
          <p:cNvSpPr>
            <a:spLocks noChangeArrowheads="1"/>
          </p:cNvSpPr>
          <p:nvPr/>
        </p:nvSpPr>
        <p:spPr bwMode="black">
          <a:xfrm>
            <a:off x="5820339" y="4628619"/>
            <a:ext cx="3054350" cy="231460"/>
          </a:xfrm>
          <a:prstGeom prst="rect">
            <a:avLst/>
          </a:prstGeom>
          <a:noFill/>
          <a:ln w="9525">
            <a:noFill/>
            <a:miter lim="800000"/>
            <a:headEnd/>
            <a:tailEnd/>
          </a:ln>
        </p:spPr>
        <p:txBody>
          <a:bodyPr lIns="92061" tIns="46031" rIns="92061" bIns="46031">
            <a:spAutoFit/>
          </a:bodyPr>
          <a:lstStyle/>
          <a:p>
            <a:pPr algn="r" defTabSz="455613">
              <a:buClr>
                <a:srgbClr val="000000"/>
              </a:buClr>
              <a:buSzPct val="100000"/>
              <a:buFont typeface="Times New Roman" pitchFamily="18" charset="0"/>
              <a:buNone/>
            </a:pPr>
            <a:r>
              <a:rPr lang="en-US" sz="900" b="0" dirty="0">
                <a:solidFill>
                  <a:schemeClr val="bg1"/>
                </a:solidFill>
                <a:ea typeface="MS Gothic" pitchFamily="49" charset="-128"/>
              </a:rPr>
              <a:t>© 2014 IBM Corporation</a:t>
            </a:r>
          </a:p>
        </p:txBody>
      </p:sp>
      <p:grpSp>
        <p:nvGrpSpPr>
          <p:cNvPr id="9" name="Group 8"/>
          <p:cNvGrpSpPr/>
          <p:nvPr/>
        </p:nvGrpSpPr>
        <p:grpSpPr>
          <a:xfrm>
            <a:off x="6530229" y="233793"/>
            <a:ext cx="2248880" cy="296346"/>
            <a:chOff x="6492317" y="4526758"/>
            <a:chExt cx="2248880" cy="296346"/>
          </a:xfrm>
        </p:grpSpPr>
        <p:pic>
          <p:nvPicPr>
            <p:cNvPr id="10" name="Picture 9"/>
            <p:cNvPicPr>
              <a:picLocks noChangeAspect="1"/>
            </p:cNvPicPr>
            <p:nvPr userDrawn="1"/>
          </p:nvPicPr>
          <p:blipFill>
            <a:blip r:embed="rId3"/>
            <a:stretch>
              <a:fillRect/>
            </a:stretch>
          </p:blipFill>
          <p:spPr>
            <a:xfrm>
              <a:off x="6492317" y="4551942"/>
              <a:ext cx="1188942" cy="271162"/>
            </a:xfrm>
            <a:prstGeom prst="rect">
              <a:avLst/>
            </a:prstGeom>
          </p:spPr>
        </p:pic>
        <p:pic>
          <p:nvPicPr>
            <p:cNvPr id="11" name="Picture 10" descr="1412636733_ibm.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090467" y="4551942"/>
              <a:ext cx="650730" cy="262736"/>
            </a:xfrm>
            <a:prstGeom prst="rect">
              <a:avLst/>
            </a:prstGeom>
          </p:spPr>
        </p:pic>
        <p:sp>
          <p:nvSpPr>
            <p:cNvPr id="12" name="Shape 33"/>
            <p:cNvSpPr txBox="1">
              <a:spLocks/>
            </p:cNvSpPr>
            <p:nvPr userDrawn="1"/>
          </p:nvSpPr>
          <p:spPr>
            <a:xfrm>
              <a:off x="7671836" y="4526758"/>
              <a:ext cx="418631" cy="25948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000" kern="1200">
                  <a:solidFill>
                    <a:schemeClr val="tx1"/>
                  </a:solidFill>
                  <a:latin typeface="+mn-lt"/>
                  <a:ea typeface="+mn-ea"/>
                  <a:cs typeface="+mn-cs"/>
                  <a:sym typeface="Segoe UI"/>
                </a:defRPr>
              </a:lvl1pPr>
            </a:lstStyle>
            <a:p>
              <a:pPr>
                <a:defRPr sz="1800">
                  <a:solidFill>
                    <a:srgbClr val="000000"/>
                  </a:solidFill>
                </a:defRPr>
              </a:pPr>
              <a:r>
                <a:rPr lang="en-US" sz="2000" dirty="0" smtClean="0">
                  <a:solidFill>
                    <a:srgbClr val="FFFFFF"/>
                  </a:solidFill>
                </a:rPr>
                <a:t>+</a:t>
              </a:r>
              <a:endParaRPr lang="en-US" sz="2000" dirty="0">
                <a:solidFill>
                  <a:srgbClr val="FFFFFF"/>
                </a:solidFill>
              </a:endParaRPr>
            </a:p>
          </p:txBody>
        </p:sp>
      </p:grpSp>
    </p:spTree>
    <p:extLst>
      <p:ext uri="{BB962C8B-B14F-4D97-AF65-F5344CB8AC3E}">
        <p14:creationId xmlns:p14="http://schemas.microsoft.com/office/powerpoint/2010/main" val="261474284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1" name="Rectangle 4"/>
          <p:cNvSpPr>
            <a:spLocks noChangeArrowheads="1"/>
          </p:cNvSpPr>
          <p:nvPr/>
        </p:nvSpPr>
        <p:spPr bwMode="auto">
          <a:xfrm>
            <a:off x="339909" y="151354"/>
            <a:ext cx="8863011" cy="669131"/>
          </a:xfrm>
          <a:prstGeom prst="rect">
            <a:avLst/>
          </a:prstGeom>
          <a:noFill/>
          <a:ln w="9525">
            <a:noFill/>
            <a:miter lim="800000"/>
            <a:headEnd/>
            <a:tailEnd/>
          </a:ln>
        </p:spPr>
        <p:txBody>
          <a:bodyPr lIns="0"/>
          <a:lstStyle/>
          <a:p>
            <a:r>
              <a:rPr lang="en-US" sz="2300" dirty="0" smtClean="0">
                <a:solidFill>
                  <a:schemeClr val="bg1"/>
                </a:solidFill>
                <a:latin typeface="Arial"/>
                <a:cs typeface="Arial"/>
              </a:rPr>
              <a:t>What does this mean for Xamarin developers? </a:t>
            </a:r>
            <a:endParaRPr lang="en-US" sz="2300" b="0" dirty="0">
              <a:solidFill>
                <a:schemeClr val="bg1"/>
              </a:solidFill>
              <a:latin typeface="Arial"/>
              <a:cs typeface="Arial"/>
            </a:endParaRPr>
          </a:p>
        </p:txBody>
      </p:sp>
      <p:sp>
        <p:nvSpPr>
          <p:cNvPr id="18" name="Rectangle 7"/>
          <p:cNvSpPr>
            <a:spLocks noChangeArrowheads="1"/>
          </p:cNvSpPr>
          <p:nvPr/>
        </p:nvSpPr>
        <p:spPr bwMode="auto">
          <a:xfrm>
            <a:off x="1638300" y="1398588"/>
            <a:ext cx="2552700" cy="328661"/>
          </a:xfrm>
          <a:prstGeom prst="rect">
            <a:avLst/>
          </a:prstGeom>
          <a:noFill/>
          <a:ln w="9525">
            <a:noFill/>
            <a:miter lim="800000"/>
            <a:headEnd/>
            <a:tailEnd/>
          </a:ln>
          <a:effectLst>
            <a:prstShdw prst="shdw17" dist="17961" dir="2700000">
              <a:schemeClr val="accent1">
                <a:gamma/>
                <a:shade val="60000"/>
                <a:invGamma/>
              </a:schemeClr>
            </a:prstShdw>
          </a:effectLst>
        </p:spPr>
        <p:txBody>
          <a:bodyPr lIns="81641" tIns="40821" rIns="81641" bIns="40821">
            <a:spAutoFit/>
          </a:bodyPr>
          <a:lstStyle/>
          <a:p>
            <a:pPr defTabSz="816411">
              <a:defRPr/>
            </a:pPr>
            <a:r>
              <a:rPr lang="en-US" sz="1600" dirty="0">
                <a:solidFill>
                  <a:srgbClr val="FFFFFF"/>
                </a:solidFill>
                <a:latin typeface="Arial"/>
                <a:cs typeface="Arial"/>
              </a:rPr>
              <a:t>Speed development</a:t>
            </a:r>
          </a:p>
        </p:txBody>
      </p:sp>
      <p:sp>
        <p:nvSpPr>
          <p:cNvPr id="19" name="Rectangle 9"/>
          <p:cNvSpPr>
            <a:spLocks noChangeArrowheads="1"/>
          </p:cNvSpPr>
          <p:nvPr/>
        </p:nvSpPr>
        <p:spPr bwMode="auto">
          <a:xfrm>
            <a:off x="6261100" y="1398588"/>
            <a:ext cx="2743200" cy="328661"/>
          </a:xfrm>
          <a:prstGeom prst="rect">
            <a:avLst/>
          </a:prstGeom>
          <a:noFill/>
          <a:ln w="9525">
            <a:noFill/>
            <a:miter lim="800000"/>
            <a:headEnd/>
            <a:tailEnd/>
          </a:ln>
          <a:effectLst>
            <a:prstShdw prst="shdw17" dist="17961" dir="2700000">
              <a:schemeClr val="accent1">
                <a:gamma/>
                <a:shade val="60000"/>
                <a:invGamma/>
              </a:schemeClr>
            </a:prstShdw>
          </a:effectLst>
        </p:spPr>
        <p:txBody>
          <a:bodyPr lIns="81641" tIns="40821" rIns="81641" bIns="40821">
            <a:spAutoFit/>
          </a:bodyPr>
          <a:lstStyle/>
          <a:p>
            <a:pPr>
              <a:defRPr/>
            </a:pPr>
            <a:r>
              <a:rPr lang="en-US" sz="1600">
                <a:solidFill>
                  <a:srgbClr val="FFFFFF"/>
                </a:solidFill>
                <a:latin typeface="Arial"/>
                <a:cs typeface="Arial"/>
              </a:rPr>
              <a:t>Add rich app services</a:t>
            </a:r>
          </a:p>
        </p:txBody>
      </p:sp>
      <p:grpSp>
        <p:nvGrpSpPr>
          <p:cNvPr id="21" name="Group 43"/>
          <p:cNvGrpSpPr>
            <a:grpSpLocks/>
          </p:cNvGrpSpPr>
          <p:nvPr/>
        </p:nvGrpSpPr>
        <p:grpSpPr bwMode="auto">
          <a:xfrm>
            <a:off x="4835526" y="1214438"/>
            <a:ext cx="1085850" cy="685800"/>
            <a:chOff x="3046" y="978"/>
            <a:chExt cx="684" cy="576"/>
          </a:xfrm>
        </p:grpSpPr>
        <p:sp>
          <p:nvSpPr>
            <p:cNvPr id="22" name="AutoShape 25"/>
            <p:cNvSpPr>
              <a:spLocks noChangeArrowheads="1"/>
            </p:cNvSpPr>
            <p:nvPr/>
          </p:nvSpPr>
          <p:spPr bwMode="auto">
            <a:xfrm>
              <a:off x="3046" y="978"/>
              <a:ext cx="684" cy="576"/>
            </a:xfrm>
            <a:prstGeom prst="roundRect">
              <a:avLst>
                <a:gd name="adj" fmla="val 16667"/>
              </a:avLst>
            </a:prstGeom>
            <a:solidFill>
              <a:srgbClr val="8CC63F"/>
            </a:solidFill>
            <a:ln w="76200">
              <a:solidFill>
                <a:srgbClr val="C0C0C0"/>
              </a:solidFill>
              <a:round/>
              <a:headEnd/>
              <a:tailEnd/>
            </a:ln>
          </p:spPr>
          <p:txBody>
            <a:bodyPr wrap="none" anchor="ctr"/>
            <a:lstStyle/>
            <a:p>
              <a:pPr defTabSz="400050"/>
              <a:endParaRPr lang="en-US" sz="1400">
                <a:solidFill>
                  <a:srgbClr val="000000"/>
                </a:solidFill>
                <a:ea typeface="MS PGothic" charset="0"/>
                <a:cs typeface="MS PGothic" charset="0"/>
              </a:endParaRPr>
            </a:p>
          </p:txBody>
        </p:sp>
        <p:pic>
          <p:nvPicPr>
            <p:cNvPr id="23" name="Picture 3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09" y="1005"/>
              <a:ext cx="392"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5" name="Rectangle 13"/>
          <p:cNvSpPr>
            <a:spLocks noChangeArrowheads="1"/>
          </p:cNvSpPr>
          <p:nvPr/>
        </p:nvSpPr>
        <p:spPr bwMode="auto">
          <a:xfrm>
            <a:off x="6261100" y="2541588"/>
            <a:ext cx="2781300" cy="328661"/>
          </a:xfrm>
          <a:prstGeom prst="rect">
            <a:avLst/>
          </a:prstGeom>
          <a:noFill/>
          <a:ln w="9525">
            <a:noFill/>
            <a:miter lim="800000"/>
            <a:headEnd/>
            <a:tailEnd/>
          </a:ln>
          <a:effectLst>
            <a:prstShdw prst="shdw17" dist="17961" dir="2700000">
              <a:schemeClr val="accent1">
                <a:gamma/>
                <a:shade val="60000"/>
                <a:invGamma/>
              </a:schemeClr>
            </a:prstShdw>
          </a:effectLst>
        </p:spPr>
        <p:txBody>
          <a:bodyPr lIns="81641" tIns="40821" rIns="81641" bIns="40821">
            <a:spAutoFit/>
          </a:bodyPr>
          <a:lstStyle/>
          <a:p>
            <a:pPr>
              <a:defRPr/>
            </a:pPr>
            <a:r>
              <a:rPr lang="en-US" sz="1600">
                <a:solidFill>
                  <a:srgbClr val="FFFFFF"/>
                </a:solidFill>
                <a:latin typeface="Arial"/>
                <a:cs typeface="Arial"/>
              </a:rPr>
              <a:t>Ease troubleshooting</a:t>
            </a:r>
          </a:p>
        </p:txBody>
      </p:sp>
      <p:sp>
        <p:nvSpPr>
          <p:cNvPr id="26" name="Rectangle 14"/>
          <p:cNvSpPr>
            <a:spLocks noChangeArrowheads="1"/>
          </p:cNvSpPr>
          <p:nvPr/>
        </p:nvSpPr>
        <p:spPr bwMode="auto">
          <a:xfrm>
            <a:off x="1638300" y="2541588"/>
            <a:ext cx="2387600" cy="328661"/>
          </a:xfrm>
          <a:prstGeom prst="rect">
            <a:avLst/>
          </a:prstGeom>
          <a:noFill/>
          <a:ln w="9525">
            <a:noFill/>
            <a:miter lim="800000"/>
            <a:headEnd/>
            <a:tailEnd/>
          </a:ln>
          <a:effectLst>
            <a:prstShdw prst="shdw17" dist="17961" dir="2700000">
              <a:schemeClr val="accent1">
                <a:gamma/>
                <a:shade val="60000"/>
                <a:invGamma/>
              </a:schemeClr>
            </a:prstShdw>
          </a:effectLst>
        </p:spPr>
        <p:txBody>
          <a:bodyPr lIns="81641" tIns="40821" rIns="81641" bIns="40821">
            <a:spAutoFit/>
          </a:bodyPr>
          <a:lstStyle/>
          <a:p>
            <a:pPr>
              <a:defRPr/>
            </a:pPr>
            <a:r>
              <a:rPr lang="en-US" sz="1600" dirty="0">
                <a:solidFill>
                  <a:srgbClr val="FFFFFF"/>
                </a:solidFill>
                <a:latin typeface="Arial"/>
                <a:cs typeface="Arial"/>
              </a:rPr>
              <a:t>Speed integration</a:t>
            </a:r>
          </a:p>
        </p:txBody>
      </p:sp>
      <p:grpSp>
        <p:nvGrpSpPr>
          <p:cNvPr id="27" name="Group 26"/>
          <p:cNvGrpSpPr>
            <a:grpSpLocks/>
          </p:cNvGrpSpPr>
          <p:nvPr/>
        </p:nvGrpSpPr>
        <p:grpSpPr bwMode="auto">
          <a:xfrm>
            <a:off x="212725" y="2360613"/>
            <a:ext cx="1119188" cy="685800"/>
            <a:chOff x="182" y="1946"/>
            <a:chExt cx="705" cy="576"/>
          </a:xfrm>
        </p:grpSpPr>
        <p:sp>
          <p:nvSpPr>
            <p:cNvPr id="28" name="AutoShape 20"/>
            <p:cNvSpPr>
              <a:spLocks noChangeArrowheads="1"/>
            </p:cNvSpPr>
            <p:nvPr/>
          </p:nvSpPr>
          <p:spPr bwMode="auto">
            <a:xfrm>
              <a:off x="182" y="1946"/>
              <a:ext cx="705" cy="576"/>
            </a:xfrm>
            <a:prstGeom prst="roundRect">
              <a:avLst>
                <a:gd name="adj" fmla="val 16667"/>
              </a:avLst>
            </a:prstGeom>
            <a:solidFill>
              <a:srgbClr val="003F69"/>
            </a:solidFill>
            <a:ln w="76200">
              <a:solidFill>
                <a:srgbClr val="C0C0C0"/>
              </a:solidFill>
              <a:round/>
              <a:headEnd/>
              <a:tailEnd/>
            </a:ln>
          </p:spPr>
          <p:txBody>
            <a:bodyPr wrap="none" anchor="ctr"/>
            <a:lstStyle/>
            <a:p>
              <a:pPr defTabSz="400050"/>
              <a:endParaRPr lang="en-US" sz="1400">
                <a:solidFill>
                  <a:srgbClr val="000000"/>
                </a:solidFill>
                <a:ea typeface="MS PGothic" charset="0"/>
                <a:cs typeface="MS PGothic" charset="0"/>
              </a:endParaRPr>
            </a:p>
          </p:txBody>
        </p:sp>
        <p:pic>
          <p:nvPicPr>
            <p:cNvPr id="29" name="Picture 1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1" y="1985"/>
              <a:ext cx="351" cy="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Group 45"/>
          <p:cNvGrpSpPr>
            <a:grpSpLocks/>
          </p:cNvGrpSpPr>
          <p:nvPr/>
        </p:nvGrpSpPr>
        <p:grpSpPr bwMode="auto">
          <a:xfrm>
            <a:off x="4814405" y="2345460"/>
            <a:ext cx="1085850" cy="685800"/>
            <a:chOff x="3046" y="1946"/>
            <a:chExt cx="684" cy="576"/>
          </a:xfrm>
        </p:grpSpPr>
        <p:sp>
          <p:nvSpPr>
            <p:cNvPr id="31" name="AutoShape 25"/>
            <p:cNvSpPr>
              <a:spLocks noChangeArrowheads="1"/>
            </p:cNvSpPr>
            <p:nvPr/>
          </p:nvSpPr>
          <p:spPr bwMode="auto">
            <a:xfrm>
              <a:off x="3046" y="1946"/>
              <a:ext cx="684" cy="576"/>
            </a:xfrm>
            <a:prstGeom prst="roundRect">
              <a:avLst>
                <a:gd name="adj" fmla="val 16667"/>
              </a:avLst>
            </a:prstGeom>
            <a:solidFill>
              <a:srgbClr val="8CC63F"/>
            </a:solidFill>
            <a:ln w="76200">
              <a:solidFill>
                <a:srgbClr val="C0C0C0"/>
              </a:solidFill>
              <a:round/>
              <a:headEnd/>
              <a:tailEnd/>
            </a:ln>
          </p:spPr>
          <p:txBody>
            <a:bodyPr wrap="none" anchor="ctr"/>
            <a:lstStyle/>
            <a:p>
              <a:pPr defTabSz="400050"/>
              <a:endParaRPr lang="en-US" sz="1400">
                <a:solidFill>
                  <a:srgbClr val="000000"/>
                </a:solidFill>
                <a:ea typeface="MS PGothic" charset="0"/>
                <a:cs typeface="MS PGothic" charset="0"/>
              </a:endParaRPr>
            </a:p>
          </p:txBody>
        </p:sp>
        <p:pic>
          <p:nvPicPr>
            <p:cNvPr id="32" name="Picture 44"/>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97" y="1976"/>
              <a:ext cx="410" cy="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3" name="Rectangle 8"/>
          <p:cNvSpPr>
            <a:spLocks noChangeArrowheads="1"/>
          </p:cNvSpPr>
          <p:nvPr/>
        </p:nvSpPr>
        <p:spPr bwMode="auto">
          <a:xfrm>
            <a:off x="1638300" y="3562350"/>
            <a:ext cx="3136900" cy="574882"/>
          </a:xfrm>
          <a:prstGeom prst="rect">
            <a:avLst/>
          </a:prstGeom>
          <a:noFill/>
          <a:ln w="9525">
            <a:noFill/>
            <a:miter lim="800000"/>
            <a:headEnd/>
            <a:tailEnd/>
          </a:ln>
          <a:effectLst>
            <a:prstShdw prst="shdw17" dist="17961" dir="2700000">
              <a:schemeClr val="accent1">
                <a:gamma/>
                <a:shade val="60000"/>
                <a:invGamma/>
              </a:schemeClr>
            </a:prstShdw>
          </a:effectLst>
        </p:spPr>
        <p:txBody>
          <a:bodyPr lIns="81641" tIns="40821" rIns="81641" bIns="40821">
            <a:spAutoFit/>
          </a:bodyPr>
          <a:lstStyle/>
          <a:p>
            <a:pPr>
              <a:defRPr/>
            </a:pPr>
            <a:r>
              <a:rPr lang="en-US" sz="1600" dirty="0">
                <a:solidFill>
                  <a:srgbClr val="FFFFFF"/>
                </a:solidFill>
                <a:latin typeface="Arial"/>
                <a:cs typeface="Arial"/>
              </a:rPr>
              <a:t>Leverage robust security </a:t>
            </a:r>
            <a:br>
              <a:rPr lang="en-US" sz="1600" dirty="0">
                <a:solidFill>
                  <a:srgbClr val="FFFFFF"/>
                </a:solidFill>
                <a:latin typeface="Arial"/>
                <a:cs typeface="Arial"/>
              </a:rPr>
            </a:br>
            <a:r>
              <a:rPr lang="en-US" sz="1600" dirty="0">
                <a:solidFill>
                  <a:srgbClr val="FFFFFF"/>
                </a:solidFill>
                <a:latin typeface="Arial"/>
                <a:cs typeface="Arial"/>
              </a:rPr>
              <a:t>and authentication</a:t>
            </a:r>
          </a:p>
        </p:txBody>
      </p:sp>
      <p:sp>
        <p:nvSpPr>
          <p:cNvPr id="34" name="Rectangle 11"/>
          <p:cNvSpPr>
            <a:spLocks noChangeArrowheads="1"/>
          </p:cNvSpPr>
          <p:nvPr/>
        </p:nvSpPr>
        <p:spPr bwMode="auto">
          <a:xfrm>
            <a:off x="6261100" y="3562350"/>
            <a:ext cx="2743200" cy="574882"/>
          </a:xfrm>
          <a:prstGeom prst="rect">
            <a:avLst/>
          </a:prstGeom>
          <a:noFill/>
          <a:ln w="9525">
            <a:noFill/>
            <a:miter lim="800000"/>
            <a:headEnd/>
            <a:tailEnd/>
          </a:ln>
          <a:effectLst>
            <a:prstShdw prst="shdw17" dist="17961" dir="2700000">
              <a:schemeClr val="accent1">
                <a:gamma/>
                <a:shade val="60000"/>
                <a:invGamma/>
              </a:schemeClr>
            </a:prstShdw>
          </a:effectLst>
        </p:spPr>
        <p:txBody>
          <a:bodyPr lIns="81641" tIns="40821" rIns="81641" bIns="40821">
            <a:spAutoFit/>
          </a:bodyPr>
          <a:lstStyle/>
          <a:p>
            <a:pPr>
              <a:defRPr/>
            </a:pPr>
            <a:r>
              <a:rPr lang="en-US" sz="1600">
                <a:solidFill>
                  <a:srgbClr val="FFFFFF"/>
                </a:solidFill>
                <a:latin typeface="Arial"/>
                <a:cs typeface="Arial"/>
              </a:rPr>
              <a:t>Get control of </a:t>
            </a:r>
            <a:br>
              <a:rPr lang="en-US" sz="1600">
                <a:solidFill>
                  <a:srgbClr val="FFFFFF"/>
                </a:solidFill>
                <a:latin typeface="Arial"/>
                <a:cs typeface="Arial"/>
              </a:rPr>
            </a:br>
            <a:r>
              <a:rPr lang="en-US" sz="1600">
                <a:solidFill>
                  <a:srgbClr val="FFFFFF"/>
                </a:solidFill>
                <a:latin typeface="Arial"/>
                <a:cs typeface="Arial"/>
              </a:rPr>
              <a:t>your applications</a:t>
            </a:r>
          </a:p>
        </p:txBody>
      </p:sp>
      <p:grpSp>
        <p:nvGrpSpPr>
          <p:cNvPr id="35" name="Group 31"/>
          <p:cNvGrpSpPr>
            <a:grpSpLocks/>
          </p:cNvGrpSpPr>
          <p:nvPr/>
        </p:nvGrpSpPr>
        <p:grpSpPr bwMode="auto">
          <a:xfrm>
            <a:off x="212725" y="3505200"/>
            <a:ext cx="1119188" cy="685800"/>
            <a:chOff x="134" y="2904"/>
            <a:chExt cx="705" cy="576"/>
          </a:xfrm>
        </p:grpSpPr>
        <p:sp>
          <p:nvSpPr>
            <p:cNvPr id="36" name="AutoShape 20"/>
            <p:cNvSpPr>
              <a:spLocks noChangeArrowheads="1"/>
            </p:cNvSpPr>
            <p:nvPr/>
          </p:nvSpPr>
          <p:spPr bwMode="auto">
            <a:xfrm>
              <a:off x="134" y="2904"/>
              <a:ext cx="705" cy="576"/>
            </a:xfrm>
            <a:prstGeom prst="roundRect">
              <a:avLst>
                <a:gd name="adj" fmla="val 16667"/>
              </a:avLst>
            </a:prstGeom>
            <a:solidFill>
              <a:srgbClr val="003F69"/>
            </a:solidFill>
            <a:ln w="76200">
              <a:solidFill>
                <a:srgbClr val="C0C0C0"/>
              </a:solidFill>
              <a:round/>
              <a:headEnd/>
              <a:tailEnd/>
            </a:ln>
          </p:spPr>
          <p:txBody>
            <a:bodyPr wrap="none" anchor="ctr"/>
            <a:lstStyle/>
            <a:p>
              <a:pPr defTabSz="400050"/>
              <a:endParaRPr lang="en-US" sz="1400">
                <a:solidFill>
                  <a:srgbClr val="000000"/>
                </a:solidFill>
                <a:ea typeface="MS PGothic" charset="0"/>
                <a:cs typeface="MS PGothic" charset="0"/>
              </a:endParaRPr>
            </a:p>
          </p:txBody>
        </p:sp>
        <p:pic>
          <p:nvPicPr>
            <p:cNvPr id="37"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63" y="2966"/>
              <a:ext cx="258" cy="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8" name="AutoShape 25"/>
          <p:cNvSpPr>
            <a:spLocks noChangeArrowheads="1"/>
          </p:cNvSpPr>
          <p:nvPr/>
        </p:nvSpPr>
        <p:spPr bwMode="auto">
          <a:xfrm>
            <a:off x="4835525" y="3505200"/>
            <a:ext cx="1085850" cy="685800"/>
          </a:xfrm>
          <a:prstGeom prst="roundRect">
            <a:avLst>
              <a:gd name="adj" fmla="val 16667"/>
            </a:avLst>
          </a:prstGeom>
          <a:solidFill>
            <a:srgbClr val="8CC63F"/>
          </a:solidFill>
          <a:ln w="76200">
            <a:solidFill>
              <a:srgbClr val="C0C0C0"/>
            </a:solidFill>
            <a:round/>
            <a:headEnd/>
            <a:tailEnd/>
          </a:ln>
        </p:spPr>
        <p:txBody>
          <a:bodyPr wrap="none" lIns="81641" tIns="40821" rIns="81641" bIns="40821" anchor="ctr"/>
          <a:lstStyle/>
          <a:p>
            <a:pPr defTabSz="400050"/>
            <a:endParaRPr lang="en-US" sz="1400">
              <a:solidFill>
                <a:srgbClr val="000000"/>
              </a:solidFill>
              <a:ea typeface="MS PGothic" charset="0"/>
              <a:cs typeface="MS PGothic" charset="0"/>
            </a:endParaRPr>
          </a:p>
        </p:txBody>
      </p:sp>
      <p:pic>
        <p:nvPicPr>
          <p:cNvPr id="39" name="Picture 33"/>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06975" y="3573463"/>
            <a:ext cx="754063"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67" descr="slide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1871" y="969495"/>
            <a:ext cx="911201" cy="911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 name="Group 40"/>
          <p:cNvGrpSpPr/>
          <p:nvPr/>
        </p:nvGrpSpPr>
        <p:grpSpPr>
          <a:xfrm>
            <a:off x="6591147" y="234844"/>
            <a:ext cx="2248880" cy="296346"/>
            <a:chOff x="6492317" y="4526758"/>
            <a:chExt cx="2248880" cy="296346"/>
          </a:xfrm>
        </p:grpSpPr>
        <p:pic>
          <p:nvPicPr>
            <p:cNvPr id="42" name="Picture 41"/>
            <p:cNvPicPr>
              <a:picLocks noChangeAspect="1"/>
            </p:cNvPicPr>
            <p:nvPr userDrawn="1"/>
          </p:nvPicPr>
          <p:blipFill>
            <a:blip r:embed="rId9"/>
            <a:stretch>
              <a:fillRect/>
            </a:stretch>
          </p:blipFill>
          <p:spPr>
            <a:xfrm>
              <a:off x="6492317" y="4551942"/>
              <a:ext cx="1188942" cy="271162"/>
            </a:xfrm>
            <a:prstGeom prst="rect">
              <a:avLst/>
            </a:prstGeom>
          </p:spPr>
        </p:pic>
        <p:pic>
          <p:nvPicPr>
            <p:cNvPr id="43" name="Picture 42" descr="1412636733_ibm.png"/>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8090467" y="4551942"/>
              <a:ext cx="650730" cy="262736"/>
            </a:xfrm>
            <a:prstGeom prst="rect">
              <a:avLst/>
            </a:prstGeom>
          </p:spPr>
        </p:pic>
        <p:sp>
          <p:nvSpPr>
            <p:cNvPr id="44" name="Shape 33"/>
            <p:cNvSpPr txBox="1">
              <a:spLocks/>
            </p:cNvSpPr>
            <p:nvPr userDrawn="1"/>
          </p:nvSpPr>
          <p:spPr>
            <a:xfrm>
              <a:off x="7671836" y="4526758"/>
              <a:ext cx="418631" cy="25948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000" kern="1200">
                  <a:solidFill>
                    <a:schemeClr val="tx1"/>
                  </a:solidFill>
                  <a:latin typeface="+mn-lt"/>
                  <a:ea typeface="+mn-ea"/>
                  <a:cs typeface="+mn-cs"/>
                  <a:sym typeface="Segoe UI"/>
                </a:defRPr>
              </a:lvl1pPr>
            </a:lstStyle>
            <a:p>
              <a:pPr>
                <a:defRPr sz="1800">
                  <a:solidFill>
                    <a:srgbClr val="000000"/>
                  </a:solidFill>
                </a:defRPr>
              </a:pPr>
              <a:r>
                <a:rPr lang="en-US" sz="2000" dirty="0" smtClean="0">
                  <a:solidFill>
                    <a:srgbClr val="FFFFFF"/>
                  </a:solidFill>
                </a:rPr>
                <a:t>+</a:t>
              </a:r>
              <a:endParaRPr lang="en-US" sz="2000" dirty="0">
                <a:solidFill>
                  <a:srgbClr val="FFFFFF"/>
                </a:solidFill>
              </a:endParaRPr>
            </a:p>
          </p:txBody>
        </p:sp>
      </p:grpSp>
      <p:sp>
        <p:nvSpPr>
          <p:cNvPr id="47" name="Rectangle 46"/>
          <p:cNvSpPr/>
          <p:nvPr/>
        </p:nvSpPr>
        <p:spPr>
          <a:xfrm>
            <a:off x="0" y="731997"/>
            <a:ext cx="1524985" cy="4628831"/>
          </a:xfrm>
          <a:prstGeom prst="rect">
            <a:avLst/>
          </a:prstGeom>
          <a:solidFill>
            <a:srgbClr val="24638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Rectangle 47"/>
          <p:cNvSpPr/>
          <p:nvPr/>
        </p:nvSpPr>
        <p:spPr>
          <a:xfrm>
            <a:off x="1524985" y="731997"/>
            <a:ext cx="1524985" cy="4628831"/>
          </a:xfrm>
          <a:prstGeom prst="rect">
            <a:avLst/>
          </a:prstGeom>
          <a:solidFill>
            <a:srgbClr val="297FA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 name="Rectangle 48"/>
          <p:cNvSpPr/>
          <p:nvPr/>
        </p:nvSpPr>
        <p:spPr>
          <a:xfrm>
            <a:off x="3049970" y="731997"/>
            <a:ext cx="1524985" cy="4628831"/>
          </a:xfrm>
          <a:prstGeom prst="rect">
            <a:avLst/>
          </a:prstGeom>
          <a:solidFill>
            <a:srgbClr val="209EC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0" name="Rectangle 49"/>
          <p:cNvSpPr/>
          <p:nvPr/>
        </p:nvSpPr>
        <p:spPr>
          <a:xfrm>
            <a:off x="4574955" y="731997"/>
            <a:ext cx="1524985" cy="4628831"/>
          </a:xfrm>
          <a:prstGeom prst="rect">
            <a:avLst/>
          </a:prstGeom>
          <a:solidFill>
            <a:srgbClr val="49761A"/>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1" name="Rectangle 50"/>
          <p:cNvSpPr/>
          <p:nvPr/>
        </p:nvSpPr>
        <p:spPr>
          <a:xfrm>
            <a:off x="6099941" y="731997"/>
            <a:ext cx="1524985" cy="4628831"/>
          </a:xfrm>
          <a:prstGeom prst="rect">
            <a:avLst/>
          </a:prstGeom>
          <a:solidFill>
            <a:srgbClr val="68A42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2" name="Rectangle 51"/>
          <p:cNvSpPr/>
          <p:nvPr/>
        </p:nvSpPr>
        <p:spPr>
          <a:xfrm>
            <a:off x="7619015" y="731997"/>
            <a:ext cx="1524985" cy="4628831"/>
          </a:xfrm>
          <a:prstGeom prst="rect">
            <a:avLst/>
          </a:prstGeom>
          <a:solidFill>
            <a:srgbClr val="92D54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6" name="Picture 5" descr="unnamed.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02007" y="5618163"/>
            <a:ext cx="6033332" cy="5143500"/>
          </a:xfrm>
          <a:prstGeom prst="rect">
            <a:avLst/>
          </a:prstGeom>
        </p:spPr>
      </p:pic>
      <p:pic>
        <p:nvPicPr>
          <p:cNvPr id="10" name="Picture 9"/>
          <p:cNvPicPr>
            <a:picLocks noChangeAspect="1"/>
          </p:cNvPicPr>
          <p:nvPr/>
        </p:nvPicPr>
        <p:blipFill>
          <a:blip r:embed="rId12"/>
          <a:stretch>
            <a:fillRect/>
          </a:stretch>
        </p:blipFill>
        <p:spPr>
          <a:xfrm>
            <a:off x="3416283" y="1535232"/>
            <a:ext cx="823786" cy="1070921"/>
          </a:xfrm>
          <a:prstGeom prst="rect">
            <a:avLst/>
          </a:prstGeom>
        </p:spPr>
      </p:pic>
      <p:sp>
        <p:nvSpPr>
          <p:cNvPr id="53" name="Rectangle 8"/>
          <p:cNvSpPr>
            <a:spLocks noChangeArrowheads="1"/>
          </p:cNvSpPr>
          <p:nvPr/>
        </p:nvSpPr>
        <p:spPr bwMode="auto">
          <a:xfrm>
            <a:off x="3144751" y="3029301"/>
            <a:ext cx="1524984" cy="944214"/>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lIns="81641" tIns="40821" rIns="81641" bIns="40821">
            <a:spAutoFit/>
          </a:bodyPr>
          <a:lstStyle/>
          <a:p>
            <a:pPr>
              <a:defRPr/>
            </a:pPr>
            <a:r>
              <a:rPr lang="en-US" sz="1400" dirty="0">
                <a:solidFill>
                  <a:srgbClr val="FFFFFF"/>
                </a:solidFill>
                <a:latin typeface="Arial"/>
                <a:cs typeface="Arial"/>
              </a:rPr>
              <a:t>Leverage </a:t>
            </a:r>
            <a:r>
              <a:rPr lang="en-US" sz="1400" dirty="0" smtClean="0">
                <a:solidFill>
                  <a:srgbClr val="FFFFFF"/>
                </a:solidFill>
                <a:latin typeface="Arial"/>
                <a:cs typeface="Arial"/>
              </a:rPr>
              <a:t/>
            </a:r>
            <a:br>
              <a:rPr lang="en-US" sz="1400" dirty="0" smtClean="0">
                <a:solidFill>
                  <a:srgbClr val="FFFFFF"/>
                </a:solidFill>
                <a:latin typeface="Arial"/>
                <a:cs typeface="Arial"/>
              </a:rPr>
            </a:br>
            <a:r>
              <a:rPr lang="en-US" sz="1400" dirty="0" smtClean="0">
                <a:solidFill>
                  <a:srgbClr val="FFFFFF"/>
                </a:solidFill>
                <a:latin typeface="Arial"/>
                <a:cs typeface="Arial"/>
              </a:rPr>
              <a:t>robust </a:t>
            </a:r>
            <a:r>
              <a:rPr lang="en-US" sz="1400" dirty="0">
                <a:solidFill>
                  <a:srgbClr val="FFFFFF"/>
                </a:solidFill>
                <a:latin typeface="Arial"/>
                <a:cs typeface="Arial"/>
              </a:rPr>
              <a:t>security </a:t>
            </a:r>
            <a:br>
              <a:rPr lang="en-US" sz="1400" dirty="0">
                <a:solidFill>
                  <a:srgbClr val="FFFFFF"/>
                </a:solidFill>
                <a:latin typeface="Arial"/>
                <a:cs typeface="Arial"/>
              </a:rPr>
            </a:br>
            <a:r>
              <a:rPr lang="en-US" sz="1400" dirty="0">
                <a:solidFill>
                  <a:srgbClr val="FFFFFF"/>
                </a:solidFill>
                <a:latin typeface="Arial"/>
                <a:cs typeface="Arial"/>
              </a:rPr>
              <a:t>and authentication</a:t>
            </a:r>
          </a:p>
        </p:txBody>
      </p:sp>
      <p:pic>
        <p:nvPicPr>
          <p:cNvPr id="54" name="Picture 53"/>
          <p:cNvPicPr>
            <a:picLocks noChangeAspect="1"/>
          </p:cNvPicPr>
          <p:nvPr/>
        </p:nvPicPr>
        <p:blipFill>
          <a:blip r:embed="rId13"/>
          <a:stretch>
            <a:fillRect/>
          </a:stretch>
        </p:blipFill>
        <p:spPr>
          <a:xfrm>
            <a:off x="241274" y="1738548"/>
            <a:ext cx="988044" cy="848652"/>
          </a:xfrm>
          <a:prstGeom prst="rect">
            <a:avLst/>
          </a:prstGeom>
        </p:spPr>
      </p:pic>
      <p:sp>
        <p:nvSpPr>
          <p:cNvPr id="55" name="Rectangle 8"/>
          <p:cNvSpPr>
            <a:spLocks noChangeArrowheads="1"/>
          </p:cNvSpPr>
          <p:nvPr/>
        </p:nvSpPr>
        <p:spPr bwMode="auto">
          <a:xfrm>
            <a:off x="184291" y="3029301"/>
            <a:ext cx="1524984" cy="513326"/>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lIns="81641" tIns="40821" rIns="81641" bIns="40821">
            <a:spAutoFit/>
          </a:bodyPr>
          <a:lstStyle/>
          <a:p>
            <a:pPr>
              <a:defRPr/>
            </a:pPr>
            <a:r>
              <a:rPr lang="en-US" sz="1400" dirty="0" smtClean="0">
                <a:solidFill>
                  <a:srgbClr val="FFFFFF"/>
                </a:solidFill>
                <a:latin typeface="Arial"/>
                <a:cs typeface="Arial"/>
              </a:rPr>
              <a:t>Speed </a:t>
            </a:r>
          </a:p>
          <a:p>
            <a:pPr>
              <a:defRPr/>
            </a:pPr>
            <a:r>
              <a:rPr lang="en-US" sz="1400" dirty="0" smtClean="0">
                <a:solidFill>
                  <a:srgbClr val="FFFFFF"/>
                </a:solidFill>
                <a:latin typeface="Arial"/>
                <a:cs typeface="Arial"/>
              </a:rPr>
              <a:t>development</a:t>
            </a:r>
            <a:endParaRPr lang="en-US" sz="1400" dirty="0">
              <a:solidFill>
                <a:srgbClr val="FFFFFF"/>
              </a:solidFill>
              <a:latin typeface="Arial"/>
              <a:cs typeface="Arial"/>
            </a:endParaRPr>
          </a:p>
        </p:txBody>
      </p:sp>
      <p:pic>
        <p:nvPicPr>
          <p:cNvPr id="11" name="Picture 10"/>
          <p:cNvPicPr>
            <a:picLocks noChangeAspect="1"/>
          </p:cNvPicPr>
          <p:nvPr/>
        </p:nvPicPr>
        <p:blipFill>
          <a:blip r:embed="rId14"/>
          <a:stretch>
            <a:fillRect/>
          </a:stretch>
        </p:blipFill>
        <p:spPr>
          <a:xfrm>
            <a:off x="1842935" y="1616553"/>
            <a:ext cx="836116" cy="1122520"/>
          </a:xfrm>
          <a:prstGeom prst="rect">
            <a:avLst/>
          </a:prstGeom>
        </p:spPr>
      </p:pic>
      <p:sp>
        <p:nvSpPr>
          <p:cNvPr id="56" name="Rectangle 8"/>
          <p:cNvSpPr>
            <a:spLocks noChangeArrowheads="1"/>
          </p:cNvSpPr>
          <p:nvPr/>
        </p:nvSpPr>
        <p:spPr bwMode="auto">
          <a:xfrm>
            <a:off x="1667157" y="3029301"/>
            <a:ext cx="1524984" cy="513326"/>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lIns="81641" tIns="40821" rIns="81641" bIns="40821">
            <a:spAutoFit/>
          </a:bodyPr>
          <a:lstStyle/>
          <a:p>
            <a:pPr>
              <a:defRPr/>
            </a:pPr>
            <a:r>
              <a:rPr lang="en-US" sz="1400" dirty="0" smtClean="0">
                <a:solidFill>
                  <a:srgbClr val="FFFFFF"/>
                </a:solidFill>
                <a:latin typeface="Arial"/>
                <a:cs typeface="Arial"/>
              </a:rPr>
              <a:t>Speed</a:t>
            </a:r>
          </a:p>
          <a:p>
            <a:pPr>
              <a:defRPr/>
            </a:pPr>
            <a:r>
              <a:rPr lang="en-US" sz="1400" dirty="0" smtClean="0">
                <a:solidFill>
                  <a:srgbClr val="FFFFFF"/>
                </a:solidFill>
                <a:latin typeface="Arial"/>
                <a:cs typeface="Arial"/>
              </a:rPr>
              <a:t>integration</a:t>
            </a:r>
            <a:endParaRPr lang="en-US" sz="1400" dirty="0">
              <a:solidFill>
                <a:srgbClr val="FFFFFF"/>
              </a:solidFill>
              <a:latin typeface="Arial"/>
              <a:cs typeface="Arial"/>
            </a:endParaRPr>
          </a:p>
        </p:txBody>
      </p:sp>
      <p:pic>
        <p:nvPicPr>
          <p:cNvPr id="12" name="Picture 11"/>
          <p:cNvPicPr>
            <a:picLocks noChangeAspect="1"/>
          </p:cNvPicPr>
          <p:nvPr/>
        </p:nvPicPr>
        <p:blipFill>
          <a:blip r:embed="rId15"/>
          <a:stretch>
            <a:fillRect/>
          </a:stretch>
        </p:blipFill>
        <p:spPr>
          <a:xfrm>
            <a:off x="6407198" y="1748737"/>
            <a:ext cx="901031" cy="901031"/>
          </a:xfrm>
          <a:prstGeom prst="rect">
            <a:avLst/>
          </a:prstGeom>
        </p:spPr>
      </p:pic>
      <p:sp>
        <p:nvSpPr>
          <p:cNvPr id="57" name="Rectangle 8"/>
          <p:cNvSpPr>
            <a:spLocks noChangeArrowheads="1"/>
          </p:cNvSpPr>
          <p:nvPr/>
        </p:nvSpPr>
        <p:spPr bwMode="auto">
          <a:xfrm>
            <a:off x="6185244" y="3029301"/>
            <a:ext cx="1524984" cy="513326"/>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lIns="81641" tIns="40821" rIns="81641" bIns="40821">
            <a:spAutoFit/>
          </a:bodyPr>
          <a:lstStyle/>
          <a:p>
            <a:pPr>
              <a:defRPr/>
            </a:pPr>
            <a:r>
              <a:rPr lang="en-US" sz="1400" dirty="0">
                <a:solidFill>
                  <a:srgbClr val="FFFFFF"/>
                </a:solidFill>
                <a:latin typeface="Arial"/>
                <a:cs typeface="Arial"/>
              </a:rPr>
              <a:t>Ease troubleshooting</a:t>
            </a:r>
          </a:p>
        </p:txBody>
      </p:sp>
      <p:pic>
        <p:nvPicPr>
          <p:cNvPr id="13" name="Picture 12"/>
          <p:cNvPicPr>
            <a:picLocks noChangeAspect="1"/>
          </p:cNvPicPr>
          <p:nvPr/>
        </p:nvPicPr>
        <p:blipFill>
          <a:blip r:embed="rId16"/>
          <a:stretch>
            <a:fillRect/>
          </a:stretch>
        </p:blipFill>
        <p:spPr>
          <a:xfrm>
            <a:off x="8030472" y="1750825"/>
            <a:ext cx="740261" cy="988248"/>
          </a:xfrm>
          <a:prstGeom prst="rect">
            <a:avLst/>
          </a:prstGeom>
        </p:spPr>
      </p:pic>
      <p:sp>
        <p:nvSpPr>
          <p:cNvPr id="58" name="Rectangle 8"/>
          <p:cNvSpPr>
            <a:spLocks noChangeArrowheads="1"/>
          </p:cNvSpPr>
          <p:nvPr/>
        </p:nvSpPr>
        <p:spPr bwMode="auto">
          <a:xfrm>
            <a:off x="7889832" y="3029301"/>
            <a:ext cx="1524984" cy="513326"/>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lIns="81641" tIns="40821" rIns="81641" bIns="40821">
            <a:spAutoFit/>
          </a:bodyPr>
          <a:lstStyle/>
          <a:p>
            <a:pPr>
              <a:defRPr/>
            </a:pPr>
            <a:r>
              <a:rPr lang="en-US" sz="1400" dirty="0" smtClean="0">
                <a:solidFill>
                  <a:srgbClr val="FFFFFF"/>
                </a:solidFill>
                <a:latin typeface="Arial"/>
                <a:cs typeface="Arial"/>
              </a:rPr>
              <a:t>Control your </a:t>
            </a:r>
            <a:r>
              <a:rPr lang="en-US" sz="1400" dirty="0">
                <a:solidFill>
                  <a:srgbClr val="FFFFFF"/>
                </a:solidFill>
                <a:latin typeface="Arial"/>
                <a:cs typeface="Arial"/>
              </a:rPr>
              <a:t>applications</a:t>
            </a:r>
          </a:p>
        </p:txBody>
      </p:sp>
      <p:pic>
        <p:nvPicPr>
          <p:cNvPr id="15" name="Picture 14"/>
          <p:cNvPicPr>
            <a:picLocks noChangeAspect="1"/>
          </p:cNvPicPr>
          <p:nvPr/>
        </p:nvPicPr>
        <p:blipFill>
          <a:blip r:embed="rId17"/>
          <a:stretch>
            <a:fillRect/>
          </a:stretch>
        </p:blipFill>
        <p:spPr>
          <a:xfrm>
            <a:off x="5025931" y="1902756"/>
            <a:ext cx="642363" cy="578127"/>
          </a:xfrm>
          <a:prstGeom prst="rect">
            <a:avLst/>
          </a:prstGeom>
        </p:spPr>
      </p:pic>
      <p:sp>
        <p:nvSpPr>
          <p:cNvPr id="16" name="Oval 15"/>
          <p:cNvSpPr/>
          <p:nvPr/>
        </p:nvSpPr>
        <p:spPr>
          <a:xfrm>
            <a:off x="4862267" y="1741921"/>
            <a:ext cx="970399" cy="970399"/>
          </a:xfrm>
          <a:prstGeom prst="ellipse">
            <a:avLst/>
          </a:prstGeom>
          <a:no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9" name="Rectangle 8"/>
          <p:cNvSpPr>
            <a:spLocks noChangeArrowheads="1"/>
          </p:cNvSpPr>
          <p:nvPr/>
        </p:nvSpPr>
        <p:spPr bwMode="auto">
          <a:xfrm>
            <a:off x="4720517" y="3029301"/>
            <a:ext cx="1524984" cy="513326"/>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lIns="81641" tIns="40821" rIns="81641" bIns="40821">
            <a:spAutoFit/>
          </a:bodyPr>
          <a:lstStyle/>
          <a:p>
            <a:pPr>
              <a:defRPr/>
            </a:pPr>
            <a:r>
              <a:rPr lang="en-US" sz="1400" dirty="0">
                <a:solidFill>
                  <a:srgbClr val="FFFFFF"/>
                </a:solidFill>
                <a:latin typeface="Arial"/>
                <a:cs typeface="Arial"/>
              </a:rPr>
              <a:t>Add rich app services</a:t>
            </a:r>
          </a:p>
        </p:txBody>
      </p:sp>
    </p:spTree>
    <p:extLst>
      <p:ext uri="{BB962C8B-B14F-4D97-AF65-F5344CB8AC3E}">
        <p14:creationId xmlns:p14="http://schemas.microsoft.com/office/powerpoint/2010/main" val="272514094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bwMode="auto">
          <a:xfrm>
            <a:off x="5002602" y="3690203"/>
            <a:ext cx="3552825" cy="792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lstStyle>
            <a:lvl1pPr marL="176213" indent="-176213" algn="l" rtl="0" eaLnBrk="0" fontAlgn="base" hangingPunct="0">
              <a:spcBef>
                <a:spcPct val="20000"/>
              </a:spcBef>
              <a:spcAft>
                <a:spcPct val="0"/>
              </a:spcAft>
              <a:buClr>
                <a:schemeClr val="tx1"/>
              </a:buClr>
              <a:buFont typeface="Wingdings" panose="05000000000000000000" pitchFamily="2" charset="2"/>
              <a:buChar char="§"/>
              <a:defRPr sz="2000">
                <a:solidFill>
                  <a:srgbClr val="000000"/>
                </a:solidFill>
                <a:latin typeface="Calibri" pitchFamily="34" charset="0"/>
                <a:ea typeface="MS PGothic" pitchFamily="34" charset="-128"/>
                <a:cs typeface="Calibri" pitchFamily="34" charset="0"/>
              </a:defRPr>
            </a:lvl1pPr>
            <a:lvl2pPr marL="515938" indent="-225425" algn="l" rtl="0" eaLnBrk="0" fontAlgn="base" hangingPunct="0">
              <a:spcBef>
                <a:spcPct val="20000"/>
              </a:spcBef>
              <a:spcAft>
                <a:spcPct val="0"/>
              </a:spcAft>
              <a:buClr>
                <a:schemeClr val="tx1"/>
              </a:buClr>
              <a:buFont typeface="Symbol" panose="05050102010706020507" pitchFamily="18" charset="2"/>
              <a:buChar char="-"/>
              <a:defRPr>
                <a:solidFill>
                  <a:schemeClr val="tx1"/>
                </a:solidFill>
                <a:latin typeface="Calibri" pitchFamily="34" charset="0"/>
                <a:ea typeface="MS PGothic" pitchFamily="34" charset="-128"/>
                <a:cs typeface="Calibri" pitchFamily="34" charset="0"/>
              </a:defRPr>
            </a:lvl2pPr>
            <a:lvl3pPr marL="804863" indent="-171450" algn="l" rtl="0" eaLnBrk="0" fontAlgn="base" hangingPunct="0">
              <a:spcBef>
                <a:spcPct val="20000"/>
              </a:spcBef>
              <a:spcAft>
                <a:spcPct val="0"/>
              </a:spcAft>
              <a:buClr>
                <a:schemeClr val="tx1"/>
              </a:buClr>
              <a:buChar char="•"/>
              <a:defRPr sz="1600">
                <a:solidFill>
                  <a:schemeClr val="tx1"/>
                </a:solidFill>
                <a:latin typeface="Calibri" pitchFamily="34" charset="0"/>
                <a:ea typeface="MS PGothic" pitchFamily="34" charset="-128"/>
                <a:cs typeface="Calibri" pitchFamily="34" charset="0"/>
              </a:defRPr>
            </a:lvl3pPr>
            <a:lvl4pPr marL="1430338" indent="-176213" algn="l" rtl="0" eaLnBrk="0" fontAlgn="base" hangingPunct="0">
              <a:spcBef>
                <a:spcPct val="20000"/>
              </a:spcBef>
              <a:spcAft>
                <a:spcPct val="0"/>
              </a:spcAft>
              <a:buClr>
                <a:schemeClr val="tx1"/>
              </a:buClr>
              <a:buChar char="•"/>
              <a:defRPr sz="1400">
                <a:solidFill>
                  <a:schemeClr val="tx1"/>
                </a:solidFill>
                <a:latin typeface="+mn-lt"/>
                <a:ea typeface="MS PGothic" pitchFamily="34" charset="-128"/>
                <a:cs typeface="MS PGothic" charset="0"/>
              </a:defRPr>
            </a:lvl4pPr>
            <a:lvl5pPr marL="1719263" indent="-7938" algn="l" rtl="0" eaLnBrk="0" fontAlgn="base" hangingPunct="0">
              <a:spcBef>
                <a:spcPct val="20000"/>
              </a:spcBef>
              <a:spcAft>
                <a:spcPct val="0"/>
              </a:spcAft>
              <a:buClr>
                <a:schemeClr val="tx1"/>
              </a:buClr>
              <a:buChar char="»"/>
              <a:defRPr sz="1200">
                <a:solidFill>
                  <a:schemeClr val="tx1"/>
                </a:solidFill>
                <a:latin typeface="+mn-lt"/>
                <a:ea typeface="MS PGothic" pitchFamily="34" charset="-128"/>
                <a:cs typeface="MS PGothic" charset="0"/>
              </a:defRPr>
            </a:lvl5pPr>
            <a:lvl6pPr marL="2176463" indent="-7938" algn="l" rtl="0" fontAlgn="base">
              <a:spcBef>
                <a:spcPct val="20000"/>
              </a:spcBef>
              <a:spcAft>
                <a:spcPct val="0"/>
              </a:spcAft>
              <a:buClr>
                <a:schemeClr val="tx1"/>
              </a:buClr>
              <a:defRPr sz="1200">
                <a:solidFill>
                  <a:schemeClr val="tx1"/>
                </a:solidFill>
                <a:latin typeface="+mn-lt"/>
              </a:defRPr>
            </a:lvl6pPr>
            <a:lvl7pPr marL="2633663" indent="-7938" algn="l" rtl="0" fontAlgn="base">
              <a:spcBef>
                <a:spcPct val="20000"/>
              </a:spcBef>
              <a:spcAft>
                <a:spcPct val="0"/>
              </a:spcAft>
              <a:buClr>
                <a:schemeClr val="tx1"/>
              </a:buClr>
              <a:defRPr sz="1200">
                <a:solidFill>
                  <a:schemeClr val="tx1"/>
                </a:solidFill>
                <a:latin typeface="+mn-lt"/>
              </a:defRPr>
            </a:lvl7pPr>
            <a:lvl8pPr marL="3090863" indent="-7938" algn="l" rtl="0" fontAlgn="base">
              <a:spcBef>
                <a:spcPct val="20000"/>
              </a:spcBef>
              <a:spcAft>
                <a:spcPct val="0"/>
              </a:spcAft>
              <a:buClr>
                <a:schemeClr val="tx1"/>
              </a:buClr>
              <a:defRPr sz="1200">
                <a:solidFill>
                  <a:schemeClr val="tx1"/>
                </a:solidFill>
                <a:latin typeface="+mn-lt"/>
              </a:defRPr>
            </a:lvl8pPr>
            <a:lvl9pPr marL="3548063" indent="-7938" algn="l" rtl="0" fontAlgn="base">
              <a:spcBef>
                <a:spcPct val="20000"/>
              </a:spcBef>
              <a:spcAft>
                <a:spcPct val="0"/>
              </a:spcAft>
              <a:buClr>
                <a:schemeClr val="tx1"/>
              </a:buClr>
              <a:defRPr sz="1200">
                <a:solidFill>
                  <a:schemeClr val="tx1"/>
                </a:solidFill>
                <a:latin typeface="+mn-lt"/>
              </a:defRPr>
            </a:lvl9pPr>
          </a:lstStyle>
          <a:p>
            <a:pPr marL="0" indent="0" defTabSz="914400">
              <a:buFont typeface="Wingdings" panose="05000000000000000000" pitchFamily="2" charset="2"/>
              <a:buNone/>
              <a:defRPr/>
            </a:pPr>
            <a:r>
              <a:rPr lang="en-US" altLang="en-US" sz="1400" dirty="0" smtClean="0">
                <a:solidFill>
                  <a:srgbClr val="FFFFFF"/>
                </a:solidFill>
                <a:latin typeface="Arial"/>
                <a:ea typeface="Arial Unicode MS" panose="020B0604020202020204" pitchFamily="34" charset="-128"/>
                <a:cs typeface="Arial"/>
              </a:rPr>
              <a:t>Enable context-driven engagement</a:t>
            </a:r>
            <a:endParaRPr lang="en-US" altLang="en-US" sz="1400" dirty="0">
              <a:solidFill>
                <a:srgbClr val="FFFFFF"/>
              </a:solidFill>
              <a:latin typeface="Arial"/>
              <a:ea typeface="Arial Unicode MS" panose="020B0604020202020204" pitchFamily="34" charset="-128"/>
              <a:cs typeface="Arial"/>
            </a:endParaRPr>
          </a:p>
          <a:p>
            <a:pPr marL="374904" lvl="1" defTabSz="914400">
              <a:buClr>
                <a:schemeClr val="bg1"/>
              </a:buClr>
              <a:buFont typeface="Arial" panose="020B0604020202020204" pitchFamily="34" charset="0"/>
              <a:buChar char="•"/>
              <a:defRPr/>
            </a:pPr>
            <a:r>
              <a:rPr lang="en-US" altLang="en-US" sz="1400" dirty="0" smtClean="0">
                <a:solidFill>
                  <a:srgbClr val="FFFFFF"/>
                </a:solidFill>
                <a:latin typeface="Arial"/>
                <a:ea typeface="Arial Unicode MS" panose="020B0604020202020204" pitchFamily="34" charset="-128"/>
                <a:cs typeface="Arial"/>
              </a:rPr>
              <a:t>Location services framework</a:t>
            </a:r>
          </a:p>
          <a:p>
            <a:pPr marL="374904" lvl="1" defTabSz="914400">
              <a:buClr>
                <a:schemeClr val="bg1"/>
              </a:buClr>
              <a:buFont typeface="Arial" panose="020B0604020202020204" pitchFamily="34" charset="0"/>
              <a:buChar char="•"/>
              <a:defRPr/>
            </a:pPr>
            <a:r>
              <a:rPr lang="en-US" altLang="en-US" sz="1400" dirty="0" smtClean="0">
                <a:solidFill>
                  <a:srgbClr val="FFFFFF"/>
                </a:solidFill>
                <a:latin typeface="Arial"/>
                <a:ea typeface="Arial Unicode MS" panose="020B0604020202020204" pitchFamily="34" charset="-128"/>
                <a:cs typeface="Arial"/>
              </a:rPr>
              <a:t>Cloudant </a:t>
            </a:r>
            <a:r>
              <a:rPr lang="en-US" altLang="en-US" sz="1400" dirty="0">
                <a:solidFill>
                  <a:srgbClr val="FFFFFF"/>
                </a:solidFill>
                <a:latin typeface="Arial"/>
                <a:ea typeface="Arial Unicode MS" panose="020B0604020202020204" pitchFamily="34" charset="-128"/>
                <a:cs typeface="Arial"/>
              </a:rPr>
              <a:t>for scalable mobile app data</a:t>
            </a:r>
          </a:p>
          <a:p>
            <a:pPr marL="374904" lvl="1" defTabSz="914400">
              <a:buClr>
                <a:schemeClr val="bg1"/>
              </a:buClr>
              <a:buFont typeface="Arial" panose="020B0604020202020204" pitchFamily="34" charset="0"/>
              <a:buChar char="•"/>
              <a:defRPr/>
            </a:pPr>
            <a:r>
              <a:rPr lang="en-US" altLang="en-US" sz="1400" dirty="0">
                <a:solidFill>
                  <a:srgbClr val="FFFFFF"/>
                </a:solidFill>
                <a:latin typeface="Arial"/>
                <a:ea typeface="Arial Unicode MS" panose="020B0604020202020204" pitchFamily="34" charset="-128"/>
                <a:cs typeface="Arial"/>
              </a:rPr>
              <a:t>Workflow, Business Analytics</a:t>
            </a:r>
          </a:p>
        </p:txBody>
      </p:sp>
      <p:sp>
        <p:nvSpPr>
          <p:cNvPr id="13" name="Content Placeholder 2"/>
          <p:cNvSpPr txBox="1">
            <a:spLocks/>
          </p:cNvSpPr>
          <p:nvPr/>
        </p:nvSpPr>
        <p:spPr bwMode="auto">
          <a:xfrm>
            <a:off x="352022" y="3665519"/>
            <a:ext cx="3581391" cy="1349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lstStyle>
            <a:lvl1pPr marL="176213" indent="-176213" algn="l" rtl="0" eaLnBrk="0" fontAlgn="base" hangingPunct="0">
              <a:spcBef>
                <a:spcPct val="20000"/>
              </a:spcBef>
              <a:spcAft>
                <a:spcPct val="0"/>
              </a:spcAft>
              <a:buClr>
                <a:schemeClr val="tx1"/>
              </a:buClr>
              <a:buFont typeface="Wingdings" panose="05000000000000000000" pitchFamily="2" charset="2"/>
              <a:buChar char="§"/>
              <a:defRPr sz="2000">
                <a:solidFill>
                  <a:srgbClr val="000000"/>
                </a:solidFill>
                <a:latin typeface="Calibri" pitchFamily="34" charset="0"/>
                <a:ea typeface="MS PGothic" pitchFamily="34" charset="-128"/>
                <a:cs typeface="Calibri" pitchFamily="34" charset="0"/>
              </a:defRPr>
            </a:lvl1pPr>
            <a:lvl2pPr marL="515938" indent="-225425" algn="l" rtl="0" eaLnBrk="0" fontAlgn="base" hangingPunct="0">
              <a:spcBef>
                <a:spcPct val="20000"/>
              </a:spcBef>
              <a:spcAft>
                <a:spcPct val="0"/>
              </a:spcAft>
              <a:buClr>
                <a:schemeClr val="tx1"/>
              </a:buClr>
              <a:buFont typeface="Symbol" panose="05050102010706020507" pitchFamily="18" charset="2"/>
              <a:buChar char="-"/>
              <a:defRPr>
                <a:solidFill>
                  <a:schemeClr val="tx1"/>
                </a:solidFill>
                <a:latin typeface="Calibri" pitchFamily="34" charset="0"/>
                <a:ea typeface="MS PGothic" pitchFamily="34" charset="-128"/>
                <a:cs typeface="Calibri" pitchFamily="34" charset="0"/>
              </a:defRPr>
            </a:lvl2pPr>
            <a:lvl3pPr marL="804863" indent="-171450" algn="l" rtl="0" eaLnBrk="0" fontAlgn="base" hangingPunct="0">
              <a:spcBef>
                <a:spcPct val="20000"/>
              </a:spcBef>
              <a:spcAft>
                <a:spcPct val="0"/>
              </a:spcAft>
              <a:buClr>
                <a:schemeClr val="tx1"/>
              </a:buClr>
              <a:buChar char="•"/>
              <a:defRPr sz="1600">
                <a:solidFill>
                  <a:schemeClr val="tx1"/>
                </a:solidFill>
                <a:latin typeface="Calibri" pitchFamily="34" charset="0"/>
                <a:ea typeface="MS PGothic" pitchFamily="34" charset="-128"/>
                <a:cs typeface="Calibri" pitchFamily="34" charset="0"/>
              </a:defRPr>
            </a:lvl3pPr>
            <a:lvl4pPr marL="1430338" indent="-176213" algn="l" rtl="0" eaLnBrk="0" fontAlgn="base" hangingPunct="0">
              <a:spcBef>
                <a:spcPct val="20000"/>
              </a:spcBef>
              <a:spcAft>
                <a:spcPct val="0"/>
              </a:spcAft>
              <a:buClr>
                <a:schemeClr val="tx1"/>
              </a:buClr>
              <a:buChar char="•"/>
              <a:defRPr sz="1400">
                <a:solidFill>
                  <a:schemeClr val="tx1"/>
                </a:solidFill>
                <a:latin typeface="+mn-lt"/>
                <a:ea typeface="MS PGothic" pitchFamily="34" charset="-128"/>
                <a:cs typeface="MS PGothic" charset="0"/>
              </a:defRPr>
            </a:lvl4pPr>
            <a:lvl5pPr marL="1719263" indent="-7938" algn="l" rtl="0" eaLnBrk="0" fontAlgn="base" hangingPunct="0">
              <a:spcBef>
                <a:spcPct val="20000"/>
              </a:spcBef>
              <a:spcAft>
                <a:spcPct val="0"/>
              </a:spcAft>
              <a:buClr>
                <a:schemeClr val="tx1"/>
              </a:buClr>
              <a:buChar char="»"/>
              <a:defRPr sz="1200">
                <a:solidFill>
                  <a:schemeClr val="tx1"/>
                </a:solidFill>
                <a:latin typeface="+mn-lt"/>
                <a:ea typeface="MS PGothic" pitchFamily="34" charset="-128"/>
                <a:cs typeface="MS PGothic" charset="0"/>
              </a:defRPr>
            </a:lvl5pPr>
            <a:lvl6pPr marL="2176463" indent="-7938" algn="l" rtl="0" fontAlgn="base">
              <a:spcBef>
                <a:spcPct val="20000"/>
              </a:spcBef>
              <a:spcAft>
                <a:spcPct val="0"/>
              </a:spcAft>
              <a:buClr>
                <a:schemeClr val="tx1"/>
              </a:buClr>
              <a:defRPr sz="1200">
                <a:solidFill>
                  <a:schemeClr val="tx1"/>
                </a:solidFill>
                <a:latin typeface="+mn-lt"/>
              </a:defRPr>
            </a:lvl6pPr>
            <a:lvl7pPr marL="2633663" indent="-7938" algn="l" rtl="0" fontAlgn="base">
              <a:spcBef>
                <a:spcPct val="20000"/>
              </a:spcBef>
              <a:spcAft>
                <a:spcPct val="0"/>
              </a:spcAft>
              <a:buClr>
                <a:schemeClr val="tx1"/>
              </a:buClr>
              <a:defRPr sz="1200">
                <a:solidFill>
                  <a:schemeClr val="tx1"/>
                </a:solidFill>
                <a:latin typeface="+mn-lt"/>
              </a:defRPr>
            </a:lvl7pPr>
            <a:lvl8pPr marL="3090863" indent="-7938" algn="l" rtl="0" fontAlgn="base">
              <a:spcBef>
                <a:spcPct val="20000"/>
              </a:spcBef>
              <a:spcAft>
                <a:spcPct val="0"/>
              </a:spcAft>
              <a:buClr>
                <a:schemeClr val="tx1"/>
              </a:buClr>
              <a:defRPr sz="1200">
                <a:solidFill>
                  <a:schemeClr val="tx1"/>
                </a:solidFill>
                <a:latin typeface="+mn-lt"/>
              </a:defRPr>
            </a:lvl8pPr>
            <a:lvl9pPr marL="3548063" indent="-7938" algn="l" rtl="0" fontAlgn="base">
              <a:spcBef>
                <a:spcPct val="20000"/>
              </a:spcBef>
              <a:spcAft>
                <a:spcPct val="0"/>
              </a:spcAft>
              <a:buClr>
                <a:schemeClr val="tx1"/>
              </a:buClr>
              <a:defRPr sz="1200">
                <a:solidFill>
                  <a:schemeClr val="tx1"/>
                </a:solidFill>
                <a:latin typeface="+mn-lt"/>
              </a:defRPr>
            </a:lvl9pPr>
          </a:lstStyle>
          <a:p>
            <a:pPr marL="0" indent="0" defTabSz="914400">
              <a:lnSpc>
                <a:spcPct val="110000"/>
              </a:lnSpc>
              <a:buFont typeface="Wingdings" panose="05000000000000000000" pitchFamily="2" charset="2"/>
              <a:buNone/>
              <a:defRPr/>
            </a:pPr>
            <a:r>
              <a:rPr lang="en-US" altLang="en-US" sz="1400" dirty="0">
                <a:solidFill>
                  <a:srgbClr val="FFFFFF"/>
                </a:solidFill>
                <a:latin typeface="Arial"/>
                <a:ea typeface="Arial Unicode MS" panose="020B0604020202020204" pitchFamily="34" charset="-128"/>
                <a:cs typeface="Arial"/>
              </a:rPr>
              <a:t>Ensure </a:t>
            </a:r>
            <a:r>
              <a:rPr lang="en-US" altLang="en-US" sz="1400" dirty="0" smtClean="0">
                <a:solidFill>
                  <a:srgbClr val="FFFFFF"/>
                </a:solidFill>
                <a:latin typeface="Arial"/>
                <a:ea typeface="Arial Unicode MS" panose="020B0604020202020204" pitchFamily="34" charset="-128"/>
                <a:cs typeface="Arial"/>
              </a:rPr>
              <a:t>quality throughout the app lifecycle</a:t>
            </a:r>
            <a:endParaRPr lang="en-US" altLang="en-US" sz="1400" dirty="0">
              <a:solidFill>
                <a:srgbClr val="FFFFFF"/>
              </a:solidFill>
              <a:latin typeface="Arial"/>
              <a:ea typeface="Arial Unicode MS" panose="020B0604020202020204" pitchFamily="34" charset="-128"/>
              <a:cs typeface="Arial"/>
            </a:endParaRPr>
          </a:p>
          <a:p>
            <a:pPr marL="374904" lvl="1" defTabSz="914400">
              <a:lnSpc>
                <a:spcPct val="110000"/>
              </a:lnSpc>
              <a:buClr>
                <a:schemeClr val="bg1"/>
              </a:buClr>
              <a:buFont typeface="Arial"/>
              <a:buChar char="•"/>
              <a:defRPr/>
            </a:pPr>
            <a:r>
              <a:rPr lang="en-US" altLang="en-US" sz="1400" dirty="0">
                <a:solidFill>
                  <a:srgbClr val="FFFFFF"/>
                </a:solidFill>
                <a:latin typeface="Arial"/>
                <a:ea typeface="Arial Unicode MS" panose="020B0604020202020204" pitchFamily="34" charset="-128"/>
                <a:cs typeface="Arial"/>
              </a:rPr>
              <a:t>Quality Assurance</a:t>
            </a:r>
          </a:p>
          <a:p>
            <a:pPr marL="374904" lvl="1" defTabSz="914400">
              <a:lnSpc>
                <a:spcPct val="110000"/>
              </a:lnSpc>
              <a:buClr>
                <a:schemeClr val="bg1"/>
              </a:buClr>
              <a:buFont typeface="Arial"/>
              <a:buChar char="•"/>
              <a:defRPr/>
            </a:pPr>
            <a:r>
              <a:rPr lang="en-US" altLang="en-US" sz="1400" dirty="0">
                <a:solidFill>
                  <a:srgbClr val="FFFFFF"/>
                </a:solidFill>
                <a:latin typeface="Arial"/>
                <a:ea typeface="Arial Unicode MS" panose="020B0604020202020204" pitchFamily="34" charset="-128"/>
                <a:cs typeface="Arial"/>
              </a:rPr>
              <a:t>App Lifecycle Management</a:t>
            </a:r>
          </a:p>
          <a:p>
            <a:pPr marL="374904" lvl="1" defTabSz="914400">
              <a:lnSpc>
                <a:spcPct val="110000"/>
              </a:lnSpc>
              <a:buClr>
                <a:schemeClr val="bg1"/>
              </a:buClr>
              <a:buFont typeface="Arial"/>
              <a:buChar char="•"/>
              <a:defRPr/>
            </a:pPr>
            <a:r>
              <a:rPr lang="en-US" altLang="en-US" sz="1400" dirty="0">
                <a:solidFill>
                  <a:srgbClr val="FFFFFF"/>
                </a:solidFill>
                <a:latin typeface="Arial"/>
                <a:ea typeface="Arial Unicode MS" panose="020B0604020202020204" pitchFamily="34" charset="-128"/>
                <a:cs typeface="Arial"/>
              </a:rPr>
              <a:t>Operational Analytics</a:t>
            </a:r>
          </a:p>
        </p:txBody>
      </p:sp>
      <p:sp>
        <p:nvSpPr>
          <p:cNvPr id="16387" name="Title 1"/>
          <p:cNvSpPr>
            <a:spLocks noGrp="1"/>
          </p:cNvSpPr>
          <p:nvPr>
            <p:ph type="title"/>
          </p:nvPr>
        </p:nvSpPr>
        <p:spPr>
          <a:xfrm>
            <a:off x="266653" y="-28431"/>
            <a:ext cx="7877175" cy="857250"/>
          </a:xfrm>
        </p:spPr>
        <p:txBody>
          <a:bodyPr>
            <a:normAutofit/>
          </a:bodyPr>
          <a:lstStyle/>
          <a:p>
            <a:pPr algn="l"/>
            <a:r>
              <a:rPr lang="en-US" sz="2400" dirty="0" smtClean="0">
                <a:solidFill>
                  <a:srgbClr val="FFFFFF"/>
                </a:solidFill>
                <a:latin typeface="Arial" charset="0"/>
                <a:cs typeface="Arial Unicode MS" charset="0"/>
              </a:rPr>
              <a:t>The IBM </a:t>
            </a:r>
            <a:r>
              <a:rPr lang="en-US" sz="2400" b="1" dirty="0">
                <a:solidFill>
                  <a:srgbClr val="FFFFFF"/>
                </a:solidFill>
                <a:latin typeface="Arial" charset="0"/>
                <a:cs typeface="Arial Unicode MS" charset="0"/>
              </a:rPr>
              <a:t>MobileFirst</a:t>
            </a:r>
            <a:r>
              <a:rPr lang="en-US" sz="2400" dirty="0">
                <a:solidFill>
                  <a:srgbClr val="FFFFFF"/>
                </a:solidFill>
                <a:latin typeface="Arial" charset="0"/>
                <a:cs typeface="Arial Unicode MS" charset="0"/>
              </a:rPr>
              <a:t> </a:t>
            </a:r>
            <a:r>
              <a:rPr lang="en-US" sz="2400" dirty="0" smtClean="0">
                <a:solidFill>
                  <a:srgbClr val="FFFFFF"/>
                </a:solidFill>
                <a:latin typeface="Arial" charset="0"/>
                <a:cs typeface="Arial Unicode MS" charset="0"/>
              </a:rPr>
              <a:t>Platform</a:t>
            </a:r>
            <a:endParaRPr lang="en-US" sz="2400" dirty="0">
              <a:solidFill>
                <a:srgbClr val="FFFFFF"/>
              </a:solidFill>
              <a:latin typeface="Arial" charset="0"/>
              <a:cs typeface="Arial Unicode MS" charset="0"/>
            </a:endParaRPr>
          </a:p>
        </p:txBody>
      </p:sp>
      <p:sp>
        <p:nvSpPr>
          <p:cNvPr id="34819" name="Content Placeholder 2"/>
          <p:cNvSpPr>
            <a:spLocks noGrp="1"/>
          </p:cNvSpPr>
          <p:nvPr>
            <p:ph idx="4294967295"/>
          </p:nvPr>
        </p:nvSpPr>
        <p:spPr>
          <a:xfrm>
            <a:off x="258665" y="1555014"/>
            <a:ext cx="3551532" cy="1389058"/>
          </a:xfrm>
        </p:spPr>
        <p:txBody>
          <a:bodyPr>
            <a:normAutofit/>
          </a:bodyPr>
          <a:lstStyle/>
          <a:p>
            <a:pPr marL="0" indent="0">
              <a:lnSpc>
                <a:spcPct val="110000"/>
              </a:lnSpc>
              <a:buFont typeface="Wingdings" panose="05000000000000000000" pitchFamily="2" charset="2"/>
              <a:buNone/>
              <a:defRPr/>
            </a:pPr>
            <a:r>
              <a:rPr lang="en-US" altLang="en-US" sz="1400" dirty="0" smtClean="0">
                <a:solidFill>
                  <a:srgbClr val="FFFFFF"/>
                </a:solidFill>
                <a:latin typeface="Arial"/>
                <a:cs typeface="Arial"/>
              </a:rPr>
              <a:t>Supports rich, integrated lifecycle for cross-platform or native apps</a:t>
            </a:r>
          </a:p>
          <a:p>
            <a:pPr marL="374904" lvl="1">
              <a:lnSpc>
                <a:spcPct val="110000"/>
              </a:lnSpc>
              <a:buClr>
                <a:schemeClr val="bg1"/>
              </a:buClr>
              <a:buSzPct val="94000"/>
              <a:buFont typeface="Arial"/>
              <a:buChar char="•"/>
              <a:defRPr/>
            </a:pPr>
            <a:r>
              <a:rPr lang="en-US" altLang="en-US" sz="1400" dirty="0" smtClean="0">
                <a:solidFill>
                  <a:srgbClr val="FFFFFF"/>
                </a:solidFill>
                <a:latin typeface="Arial"/>
                <a:cs typeface="Arial"/>
              </a:rPr>
              <a:t>Open Development Environment</a:t>
            </a:r>
          </a:p>
          <a:p>
            <a:pPr marL="374904" lvl="1">
              <a:lnSpc>
                <a:spcPct val="110000"/>
              </a:lnSpc>
              <a:buClr>
                <a:schemeClr val="bg1"/>
              </a:buClr>
              <a:buSzPct val="94000"/>
              <a:buFont typeface="Arial"/>
              <a:buChar char="•"/>
              <a:defRPr/>
            </a:pPr>
            <a:r>
              <a:rPr lang="en-US" altLang="en-US" sz="1400" dirty="0" smtClean="0">
                <a:solidFill>
                  <a:srgbClr val="FFFFFF"/>
                </a:solidFill>
                <a:latin typeface="Arial"/>
                <a:cs typeface="Arial"/>
              </a:rPr>
              <a:t>Application Scanning</a:t>
            </a:r>
          </a:p>
        </p:txBody>
      </p:sp>
      <p:sp>
        <p:nvSpPr>
          <p:cNvPr id="11" name="Content Placeholder 2"/>
          <p:cNvSpPr txBox="1">
            <a:spLocks/>
          </p:cNvSpPr>
          <p:nvPr/>
        </p:nvSpPr>
        <p:spPr bwMode="auto">
          <a:xfrm>
            <a:off x="4994663" y="1555014"/>
            <a:ext cx="3630612" cy="1507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lstStyle>
            <a:lvl1pPr marL="176213" indent="-176213" algn="l" rtl="0" eaLnBrk="0" fontAlgn="base" hangingPunct="0">
              <a:spcBef>
                <a:spcPct val="20000"/>
              </a:spcBef>
              <a:spcAft>
                <a:spcPct val="0"/>
              </a:spcAft>
              <a:buClr>
                <a:schemeClr val="tx1"/>
              </a:buClr>
              <a:buFont typeface="Wingdings" panose="05000000000000000000" pitchFamily="2" charset="2"/>
              <a:buChar char="§"/>
              <a:defRPr sz="2000">
                <a:solidFill>
                  <a:srgbClr val="000000"/>
                </a:solidFill>
                <a:latin typeface="Calibri" pitchFamily="34" charset="0"/>
                <a:ea typeface="MS PGothic" pitchFamily="34" charset="-128"/>
                <a:cs typeface="Calibri" pitchFamily="34" charset="0"/>
              </a:defRPr>
            </a:lvl1pPr>
            <a:lvl2pPr marL="515938" indent="-225425" algn="l" rtl="0" eaLnBrk="0" fontAlgn="base" hangingPunct="0">
              <a:spcBef>
                <a:spcPct val="20000"/>
              </a:spcBef>
              <a:spcAft>
                <a:spcPct val="0"/>
              </a:spcAft>
              <a:buClr>
                <a:schemeClr val="tx1"/>
              </a:buClr>
              <a:buFont typeface="Symbol" panose="05050102010706020507" pitchFamily="18" charset="2"/>
              <a:buChar char="-"/>
              <a:defRPr>
                <a:solidFill>
                  <a:schemeClr val="tx1"/>
                </a:solidFill>
                <a:latin typeface="Calibri" pitchFamily="34" charset="0"/>
                <a:ea typeface="MS PGothic" pitchFamily="34" charset="-128"/>
                <a:cs typeface="Calibri" pitchFamily="34" charset="0"/>
              </a:defRPr>
            </a:lvl2pPr>
            <a:lvl3pPr marL="804863" indent="-171450" algn="l" rtl="0" eaLnBrk="0" fontAlgn="base" hangingPunct="0">
              <a:spcBef>
                <a:spcPct val="20000"/>
              </a:spcBef>
              <a:spcAft>
                <a:spcPct val="0"/>
              </a:spcAft>
              <a:buClr>
                <a:schemeClr val="tx1"/>
              </a:buClr>
              <a:buChar char="•"/>
              <a:defRPr sz="1600">
                <a:solidFill>
                  <a:schemeClr val="tx1"/>
                </a:solidFill>
                <a:latin typeface="Calibri" pitchFamily="34" charset="0"/>
                <a:ea typeface="MS PGothic" pitchFamily="34" charset="-128"/>
                <a:cs typeface="Calibri" pitchFamily="34" charset="0"/>
              </a:defRPr>
            </a:lvl3pPr>
            <a:lvl4pPr marL="1430338" indent="-176213" algn="l" rtl="0" eaLnBrk="0" fontAlgn="base" hangingPunct="0">
              <a:spcBef>
                <a:spcPct val="20000"/>
              </a:spcBef>
              <a:spcAft>
                <a:spcPct val="0"/>
              </a:spcAft>
              <a:buClr>
                <a:schemeClr val="tx1"/>
              </a:buClr>
              <a:buChar char="•"/>
              <a:defRPr sz="1400">
                <a:solidFill>
                  <a:schemeClr val="tx1"/>
                </a:solidFill>
                <a:latin typeface="+mn-lt"/>
                <a:ea typeface="MS PGothic" pitchFamily="34" charset="-128"/>
                <a:cs typeface="MS PGothic" charset="0"/>
              </a:defRPr>
            </a:lvl4pPr>
            <a:lvl5pPr marL="1719263" indent="-7938" algn="l" rtl="0" eaLnBrk="0" fontAlgn="base" hangingPunct="0">
              <a:spcBef>
                <a:spcPct val="20000"/>
              </a:spcBef>
              <a:spcAft>
                <a:spcPct val="0"/>
              </a:spcAft>
              <a:buClr>
                <a:schemeClr val="tx1"/>
              </a:buClr>
              <a:buChar char="»"/>
              <a:defRPr sz="1200">
                <a:solidFill>
                  <a:schemeClr val="tx1"/>
                </a:solidFill>
                <a:latin typeface="+mn-lt"/>
                <a:ea typeface="MS PGothic" pitchFamily="34" charset="-128"/>
                <a:cs typeface="MS PGothic" charset="0"/>
              </a:defRPr>
            </a:lvl5pPr>
            <a:lvl6pPr marL="2176463" indent="-7938" algn="l" rtl="0" fontAlgn="base">
              <a:spcBef>
                <a:spcPct val="20000"/>
              </a:spcBef>
              <a:spcAft>
                <a:spcPct val="0"/>
              </a:spcAft>
              <a:buClr>
                <a:schemeClr val="tx1"/>
              </a:buClr>
              <a:defRPr sz="1200">
                <a:solidFill>
                  <a:schemeClr val="tx1"/>
                </a:solidFill>
                <a:latin typeface="+mn-lt"/>
              </a:defRPr>
            </a:lvl6pPr>
            <a:lvl7pPr marL="2633663" indent="-7938" algn="l" rtl="0" fontAlgn="base">
              <a:spcBef>
                <a:spcPct val="20000"/>
              </a:spcBef>
              <a:spcAft>
                <a:spcPct val="0"/>
              </a:spcAft>
              <a:buClr>
                <a:schemeClr val="tx1"/>
              </a:buClr>
              <a:defRPr sz="1200">
                <a:solidFill>
                  <a:schemeClr val="tx1"/>
                </a:solidFill>
                <a:latin typeface="+mn-lt"/>
              </a:defRPr>
            </a:lvl7pPr>
            <a:lvl8pPr marL="3090863" indent="-7938" algn="l" rtl="0" fontAlgn="base">
              <a:spcBef>
                <a:spcPct val="20000"/>
              </a:spcBef>
              <a:spcAft>
                <a:spcPct val="0"/>
              </a:spcAft>
              <a:buClr>
                <a:schemeClr val="tx1"/>
              </a:buClr>
              <a:defRPr sz="1200">
                <a:solidFill>
                  <a:schemeClr val="tx1"/>
                </a:solidFill>
                <a:latin typeface="+mn-lt"/>
              </a:defRPr>
            </a:lvl8pPr>
            <a:lvl9pPr marL="3548063" indent="-7938" algn="l" rtl="0" fontAlgn="base">
              <a:spcBef>
                <a:spcPct val="20000"/>
              </a:spcBef>
              <a:spcAft>
                <a:spcPct val="0"/>
              </a:spcAft>
              <a:buClr>
                <a:schemeClr val="tx1"/>
              </a:buClr>
              <a:defRPr sz="1200">
                <a:solidFill>
                  <a:schemeClr val="tx1"/>
                </a:solidFill>
                <a:latin typeface="+mn-lt"/>
              </a:defRPr>
            </a:lvl9pPr>
          </a:lstStyle>
          <a:p>
            <a:pPr marL="0" indent="0" defTabSz="914400">
              <a:buFont typeface="Wingdings" panose="05000000000000000000" pitchFamily="2" charset="2"/>
              <a:buNone/>
              <a:defRPr/>
            </a:pPr>
            <a:r>
              <a:rPr lang="en-US" altLang="en-US" sz="1400" dirty="0" smtClean="0">
                <a:solidFill>
                  <a:srgbClr val="FFFFFF"/>
                </a:solidFill>
                <a:latin typeface="Arial"/>
                <a:ea typeface="Arial Unicode MS" panose="020B0604020202020204" pitchFamily="34" charset="-128"/>
                <a:cs typeface="Arial"/>
              </a:rPr>
              <a:t>Provide end-to-end mobile security for the enterprise</a:t>
            </a:r>
            <a:endParaRPr lang="en-US" altLang="en-US" sz="1400" dirty="0">
              <a:solidFill>
                <a:srgbClr val="FFFFFF"/>
              </a:solidFill>
              <a:latin typeface="Arial"/>
              <a:ea typeface="Arial Unicode MS" panose="020B0604020202020204" pitchFamily="34" charset="-128"/>
              <a:cs typeface="Arial"/>
            </a:endParaRPr>
          </a:p>
          <a:p>
            <a:pPr marL="374904" lvl="1" defTabSz="914400">
              <a:buClr>
                <a:schemeClr val="bg1"/>
              </a:buClr>
              <a:buFont typeface="Arial"/>
              <a:buChar char="•"/>
              <a:defRPr/>
            </a:pPr>
            <a:r>
              <a:rPr lang="en-US" altLang="en-US" sz="1400" dirty="0">
                <a:solidFill>
                  <a:srgbClr val="FFFFFF"/>
                </a:solidFill>
                <a:latin typeface="Arial"/>
                <a:ea typeface="Arial Unicode MS" panose="020B0604020202020204" pitchFamily="34" charset="-128"/>
                <a:cs typeface="Arial"/>
              </a:rPr>
              <a:t>App Authenticity &amp; </a:t>
            </a:r>
            <a:r>
              <a:rPr lang="en-US" altLang="en-US" sz="1400" dirty="0" smtClean="0">
                <a:solidFill>
                  <a:srgbClr val="FFFFFF"/>
                </a:solidFill>
                <a:latin typeface="Arial"/>
                <a:ea typeface="Arial Unicode MS" panose="020B0604020202020204" pitchFamily="34" charset="-128"/>
                <a:cs typeface="Arial"/>
              </a:rPr>
              <a:t>Security</a:t>
            </a:r>
          </a:p>
          <a:p>
            <a:pPr marL="374904" lvl="1" defTabSz="914400">
              <a:buClr>
                <a:schemeClr val="bg1"/>
              </a:buClr>
              <a:buFont typeface="Arial"/>
              <a:buChar char="•"/>
              <a:defRPr/>
            </a:pPr>
            <a:r>
              <a:rPr lang="en-US" altLang="en-US" sz="1400" dirty="0" smtClean="0">
                <a:solidFill>
                  <a:srgbClr val="FFFFFF"/>
                </a:solidFill>
                <a:latin typeface="Arial"/>
                <a:ea typeface="Arial Unicode MS" panose="020B0604020202020204" pitchFamily="34" charset="-128"/>
                <a:cs typeface="Arial"/>
              </a:rPr>
              <a:t>Device security integration</a:t>
            </a:r>
            <a:endParaRPr lang="en-US" altLang="en-US" sz="1400" dirty="0">
              <a:solidFill>
                <a:srgbClr val="FFFFFF"/>
              </a:solidFill>
              <a:latin typeface="Arial"/>
              <a:ea typeface="Arial Unicode MS" panose="020B0604020202020204" pitchFamily="34" charset="-128"/>
              <a:cs typeface="Arial"/>
            </a:endParaRPr>
          </a:p>
          <a:p>
            <a:pPr marL="374904" lvl="1" defTabSz="914400">
              <a:buClr>
                <a:schemeClr val="bg1"/>
              </a:buClr>
              <a:buFont typeface="Arial"/>
              <a:buChar char="•"/>
              <a:defRPr/>
            </a:pPr>
            <a:r>
              <a:rPr lang="en-US" altLang="en-US" sz="1400" dirty="0" smtClean="0">
                <a:solidFill>
                  <a:srgbClr val="FFFFFF"/>
                </a:solidFill>
                <a:latin typeface="Arial"/>
                <a:ea typeface="Arial Unicode MS" panose="020B0604020202020204" pitchFamily="34" charset="-128"/>
                <a:cs typeface="Arial"/>
              </a:rPr>
              <a:t>Enterprise security extensibility</a:t>
            </a:r>
            <a:endParaRPr lang="en-US" altLang="en-US" sz="1400" dirty="0">
              <a:solidFill>
                <a:srgbClr val="FFFFFF"/>
              </a:solidFill>
              <a:latin typeface="Arial"/>
              <a:ea typeface="Arial Unicode MS" panose="020B0604020202020204" pitchFamily="34" charset="-128"/>
              <a:cs typeface="Arial"/>
            </a:endParaRPr>
          </a:p>
        </p:txBody>
      </p:sp>
      <p:grpSp>
        <p:nvGrpSpPr>
          <p:cNvPr id="19" name="Group 18"/>
          <p:cNvGrpSpPr/>
          <p:nvPr/>
        </p:nvGrpSpPr>
        <p:grpSpPr>
          <a:xfrm>
            <a:off x="6477411" y="234844"/>
            <a:ext cx="2248880" cy="296346"/>
            <a:chOff x="6492317" y="4526758"/>
            <a:chExt cx="2248880" cy="296346"/>
          </a:xfrm>
        </p:grpSpPr>
        <p:pic>
          <p:nvPicPr>
            <p:cNvPr id="20" name="Picture 19"/>
            <p:cNvPicPr>
              <a:picLocks noChangeAspect="1"/>
            </p:cNvPicPr>
            <p:nvPr userDrawn="1"/>
          </p:nvPicPr>
          <p:blipFill>
            <a:blip r:embed="rId2"/>
            <a:stretch>
              <a:fillRect/>
            </a:stretch>
          </p:blipFill>
          <p:spPr>
            <a:xfrm>
              <a:off x="6492317" y="4551942"/>
              <a:ext cx="1188942" cy="271162"/>
            </a:xfrm>
            <a:prstGeom prst="rect">
              <a:avLst/>
            </a:prstGeom>
          </p:spPr>
        </p:pic>
        <p:pic>
          <p:nvPicPr>
            <p:cNvPr id="21" name="Picture 20" descr="1412636733_ib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90467" y="4551942"/>
              <a:ext cx="650730" cy="262736"/>
            </a:xfrm>
            <a:prstGeom prst="rect">
              <a:avLst/>
            </a:prstGeom>
          </p:spPr>
        </p:pic>
        <p:sp>
          <p:nvSpPr>
            <p:cNvPr id="22" name="Shape 33"/>
            <p:cNvSpPr txBox="1">
              <a:spLocks/>
            </p:cNvSpPr>
            <p:nvPr userDrawn="1"/>
          </p:nvSpPr>
          <p:spPr>
            <a:xfrm>
              <a:off x="7671836" y="4526758"/>
              <a:ext cx="418631" cy="25948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000" kern="1200">
                  <a:solidFill>
                    <a:schemeClr val="tx1"/>
                  </a:solidFill>
                  <a:latin typeface="+mn-lt"/>
                  <a:ea typeface="+mn-ea"/>
                  <a:cs typeface="+mn-cs"/>
                  <a:sym typeface="Segoe UI"/>
                </a:defRPr>
              </a:lvl1pPr>
            </a:lstStyle>
            <a:p>
              <a:pPr>
                <a:defRPr sz="1800">
                  <a:solidFill>
                    <a:srgbClr val="000000"/>
                  </a:solidFill>
                </a:defRPr>
              </a:pPr>
              <a:r>
                <a:rPr lang="en-US" sz="2000" dirty="0" smtClean="0">
                  <a:solidFill>
                    <a:srgbClr val="FFFFFF"/>
                  </a:solidFill>
                </a:rPr>
                <a:t>+</a:t>
              </a:r>
              <a:endParaRPr lang="en-US" sz="2000" dirty="0">
                <a:solidFill>
                  <a:srgbClr val="FFFFFF"/>
                </a:solidFill>
              </a:endParaRPr>
            </a:p>
          </p:txBody>
        </p:sp>
      </p:grpSp>
      <p:cxnSp>
        <p:nvCxnSpPr>
          <p:cNvPr id="23" name="Straight Connector 22"/>
          <p:cNvCxnSpPr/>
          <p:nvPr/>
        </p:nvCxnSpPr>
        <p:spPr>
          <a:xfrm>
            <a:off x="352022" y="733219"/>
            <a:ext cx="8370219" cy="0"/>
          </a:xfrm>
          <a:prstGeom prst="line">
            <a:avLst/>
          </a:prstGeom>
          <a:noFill/>
          <a:ln w="6350" cap="flat" cmpd="sng">
            <a:solidFill>
              <a:srgbClr val="B4BCB7"/>
            </a:solidFill>
            <a:prstDash val="solid"/>
            <a:miter lim="400000"/>
          </a:ln>
          <a:effectLst/>
        </p:spPr>
        <p:style>
          <a:lnRef idx="0">
            <a:scrgbClr r="0" g="0" b="0"/>
          </a:lnRef>
          <a:fillRef idx="0">
            <a:scrgbClr r="0" g="0" b="0"/>
          </a:fillRef>
          <a:effectRef idx="0">
            <a:scrgbClr r="0" g="0" b="0"/>
          </a:effectRef>
          <a:fontRef idx="none"/>
        </p:style>
      </p:cxnSp>
      <p:sp>
        <p:nvSpPr>
          <p:cNvPr id="24" name="Rounded Rectangle 23"/>
          <p:cNvSpPr/>
          <p:nvPr/>
        </p:nvSpPr>
        <p:spPr>
          <a:xfrm>
            <a:off x="321610" y="994428"/>
            <a:ext cx="2512344" cy="426453"/>
          </a:xfrm>
          <a:prstGeom prst="roundRect">
            <a:avLst>
              <a:gd name="adj" fmla="val 18885"/>
            </a:avLst>
          </a:prstGeom>
          <a:solidFill>
            <a:srgbClr val="3C90D1"/>
          </a:solidFill>
          <a:ln>
            <a:solidFill>
              <a:srgbClr val="152F4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FFFFFF"/>
                </a:solidFill>
                <a:latin typeface="Arial"/>
                <a:cs typeface="Arial"/>
              </a:rPr>
              <a:t>Efficiently Developed </a:t>
            </a:r>
            <a:endParaRPr lang="en-US" sz="1600" dirty="0">
              <a:solidFill>
                <a:srgbClr val="FFFFFF"/>
              </a:solidFill>
              <a:latin typeface="Arial"/>
              <a:cs typeface="Arial"/>
            </a:endParaRPr>
          </a:p>
        </p:txBody>
      </p:sp>
      <p:sp>
        <p:nvSpPr>
          <p:cNvPr id="25" name="Rounded Rectangle 24"/>
          <p:cNvSpPr/>
          <p:nvPr/>
        </p:nvSpPr>
        <p:spPr>
          <a:xfrm>
            <a:off x="4953706" y="994428"/>
            <a:ext cx="2512344" cy="426453"/>
          </a:xfrm>
          <a:prstGeom prst="roundRect">
            <a:avLst>
              <a:gd name="adj" fmla="val 18885"/>
            </a:avLst>
          </a:prstGeom>
          <a:solidFill>
            <a:srgbClr val="3C90D1"/>
          </a:solidFill>
          <a:ln>
            <a:solidFill>
              <a:srgbClr val="152F4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FFFFFF"/>
                </a:solidFill>
                <a:latin typeface="Arial"/>
                <a:cs typeface="Arial"/>
              </a:rPr>
              <a:t>Securely Integrated</a:t>
            </a:r>
            <a:endParaRPr lang="en-US" sz="1600" dirty="0">
              <a:solidFill>
                <a:srgbClr val="FFFFFF"/>
              </a:solidFill>
              <a:latin typeface="Arial"/>
              <a:cs typeface="Arial"/>
            </a:endParaRPr>
          </a:p>
        </p:txBody>
      </p:sp>
      <p:sp>
        <p:nvSpPr>
          <p:cNvPr id="26" name="Rounded Rectangle 25"/>
          <p:cNvSpPr/>
          <p:nvPr/>
        </p:nvSpPr>
        <p:spPr>
          <a:xfrm>
            <a:off x="321610" y="3124058"/>
            <a:ext cx="2512344" cy="426453"/>
          </a:xfrm>
          <a:prstGeom prst="roundRect">
            <a:avLst>
              <a:gd name="adj" fmla="val 18885"/>
            </a:avLst>
          </a:prstGeom>
          <a:solidFill>
            <a:srgbClr val="3C90D1"/>
          </a:solidFill>
          <a:ln>
            <a:solidFill>
              <a:srgbClr val="152F4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FFFFFF"/>
                </a:solidFill>
                <a:latin typeface="Arial"/>
                <a:cs typeface="Arial"/>
              </a:rPr>
              <a:t>Continuously Delivered</a:t>
            </a:r>
          </a:p>
        </p:txBody>
      </p:sp>
      <p:sp>
        <p:nvSpPr>
          <p:cNvPr id="27" name="Rounded Rectangle 26"/>
          <p:cNvSpPr/>
          <p:nvPr/>
        </p:nvSpPr>
        <p:spPr>
          <a:xfrm>
            <a:off x="4972662" y="3124058"/>
            <a:ext cx="2512344" cy="426453"/>
          </a:xfrm>
          <a:prstGeom prst="roundRect">
            <a:avLst>
              <a:gd name="adj" fmla="val 18885"/>
            </a:avLst>
          </a:prstGeom>
          <a:solidFill>
            <a:srgbClr val="3C90D1"/>
          </a:solidFill>
          <a:ln>
            <a:solidFill>
              <a:srgbClr val="152F4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FFFFFF"/>
                </a:solidFill>
                <a:latin typeface="Arial"/>
                <a:cs typeface="Arial"/>
              </a:rPr>
              <a:t>In Context</a:t>
            </a:r>
            <a:endParaRPr lang="en-US" sz="1600" dirty="0">
              <a:solidFill>
                <a:srgbClr val="FFFFFF"/>
              </a:solidFill>
              <a:latin typeface="Arial"/>
              <a:cs typeface="Arial"/>
            </a:endParaRPr>
          </a:p>
        </p:txBody>
      </p:sp>
    </p:spTree>
    <p:extLst>
      <p:ext uri="{BB962C8B-B14F-4D97-AF65-F5344CB8AC3E}">
        <p14:creationId xmlns:p14="http://schemas.microsoft.com/office/powerpoint/2010/main" val="358896082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
  <TotalTime>63671</TotalTime>
  <Words>1484</Words>
  <Application>Microsoft Macintosh PowerPoint</Application>
  <PresentationFormat>On-screen Show (16:9)</PresentationFormat>
  <Paragraphs>245</Paragraphs>
  <Slides>23</Slides>
  <Notes>16</Notes>
  <HiddenSlides>2</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PowerPoint Presentation</vt:lpstr>
      <vt:lpstr>PowerPoint Presentation</vt:lpstr>
      <vt:lpstr>Enterprise Mobile Maturity</vt:lpstr>
      <vt:lpstr>Enterprise Mobile Maturity</vt:lpstr>
      <vt:lpstr>Mobile Enterprise Success Requirements</vt:lpstr>
      <vt:lpstr>Mobile Enterprise Success Requirements</vt:lpstr>
      <vt:lpstr>PowerPoint Presentation</vt:lpstr>
      <vt:lpstr>PowerPoint Presentation</vt:lpstr>
      <vt:lpstr>The IBM MobileFirst Platform</vt:lpstr>
      <vt:lpstr>Xamarin Platform: Build high-performance native apps in C#</vt:lpstr>
      <vt:lpstr>IBM MobileFirst:  Rich capabilities for the Xamarin developer </vt:lpstr>
      <vt:lpstr>PowerPoint Presentation</vt:lpstr>
      <vt:lpstr>PowerPoint Presentation</vt:lpstr>
      <vt:lpstr>Xamarin: Explosive Growth in 3 Years</vt:lpstr>
      <vt:lpstr>Xamarin Default App Architecture</vt:lpstr>
      <vt:lpstr>The Xamarin.Forms App Architecture</vt:lpstr>
      <vt:lpstr>PowerPoint Presentation</vt:lpstr>
      <vt:lpstr>PowerPoint Presentation</vt:lpstr>
      <vt:lpstr>PowerPoint Presentation</vt:lpstr>
      <vt:lpstr>End to End Mobile Solution</vt:lpstr>
      <vt:lpstr>End-to-End Enterprise Mobile Solution</vt:lpstr>
      <vt:lpstr>PowerPoint Presentation</vt:lpstr>
      <vt:lpstr>IBM and Xamarin Partnership</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Lacey Butler</cp:lastModifiedBy>
  <cp:revision>957</cp:revision>
  <cp:lastPrinted>2014-10-31T18:19:11Z</cp:lastPrinted>
  <dcterms:created xsi:type="dcterms:W3CDTF">2010-04-12T23:12:02Z</dcterms:created>
  <dcterms:modified xsi:type="dcterms:W3CDTF">2014-12-11T14:22:27Z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